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3.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24.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notesSlides/notesSlide23.xml" ContentType="application/vnd.openxmlformats-officedocument.presentationml.notesSlide+xml"/>
  <Override PartName="/ppt/notesSlides/notesSlide2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325" r:id="rId5"/>
    <p:sldId id="327" r:id="rId6"/>
    <p:sldId id="335" r:id="rId7"/>
    <p:sldId id="331" r:id="rId8"/>
    <p:sldId id="359" r:id="rId9"/>
    <p:sldId id="368" r:id="rId10"/>
    <p:sldId id="369" r:id="rId11"/>
    <p:sldId id="332" r:id="rId12"/>
    <p:sldId id="365" r:id="rId13"/>
    <p:sldId id="375" r:id="rId14"/>
    <p:sldId id="376" r:id="rId15"/>
    <p:sldId id="377" r:id="rId16"/>
    <p:sldId id="378" r:id="rId17"/>
    <p:sldId id="381" r:id="rId18"/>
    <p:sldId id="379" r:id="rId19"/>
    <p:sldId id="382" r:id="rId20"/>
    <p:sldId id="380" r:id="rId21"/>
    <p:sldId id="383" r:id="rId22"/>
    <p:sldId id="361" r:id="rId23"/>
    <p:sldId id="364" r:id="rId24"/>
    <p:sldId id="353" r:id="rId25"/>
    <p:sldId id="342" r:id="rId26"/>
    <p:sldId id="356" r:id="rId27"/>
    <p:sldId id="367" r:id="rId28"/>
    <p:sldId id="348" r:id="rId29"/>
    <p:sldId id="357" r:id="rId30"/>
  </p:sldIdLst>
  <p:sldSz cx="12192000" cy="6858000"/>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ulder, Jennifer" initials="FJ" lastIdx="1" clrIdx="0">
    <p:extLst>
      <p:ext uri="{19B8F6BF-5375-455C-9EA6-DF929625EA0E}">
        <p15:presenceInfo xmlns:p15="http://schemas.microsoft.com/office/powerpoint/2012/main" userId="S-1-5-21-271331182-1959533904-1735737224-202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FAEB"/>
    <a:srgbClr val="E6F6F1"/>
    <a:srgbClr val="CCFFCC"/>
    <a:srgbClr val="FFCCCC"/>
    <a:srgbClr val="FFCCFF"/>
    <a:srgbClr val="FFFF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60816" autoAdjust="0"/>
  </p:normalViewPr>
  <p:slideViewPr>
    <p:cSldViewPr snapToGrid="0">
      <p:cViewPr varScale="1">
        <p:scale>
          <a:sx n="42" d="100"/>
          <a:sy n="42" d="100"/>
        </p:scale>
        <p:origin x="1448" y="3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70" d="100"/>
          <a:sy n="170" d="100"/>
        </p:scale>
        <p:origin x="1962" y="-28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FB0E667-B3EF-4A8C-962C-D9AFB4978A39}" type="datetimeFigureOut">
              <a:rPr lang="en-CA" smtClean="0"/>
              <a:t>2023-04-03</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418B278-9E31-48B5-A8E4-7104DC5CD85D}" type="slidenum">
              <a:rPr lang="en-CA" smtClean="0"/>
              <a:t>‹#›</a:t>
            </a:fld>
            <a:endParaRPr lang="en-CA"/>
          </a:p>
        </p:txBody>
      </p:sp>
    </p:spTree>
    <p:extLst>
      <p:ext uri="{BB962C8B-B14F-4D97-AF65-F5344CB8AC3E}">
        <p14:creationId xmlns:p14="http://schemas.microsoft.com/office/powerpoint/2010/main" val="2867575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E78212-97DB-4C0C-8608-FC09BC51605D}" type="datetimeFigureOut">
              <a:rPr lang="en-CA" smtClean="0"/>
              <a:t>2023-04-03</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4A1A396-6A4A-490E-A616-07565161502A}" type="slidenum">
              <a:rPr lang="en-CA" smtClean="0"/>
              <a:t>‹#›</a:t>
            </a:fld>
            <a:endParaRPr lang="en-CA"/>
          </a:p>
        </p:txBody>
      </p:sp>
    </p:spTree>
    <p:extLst>
      <p:ext uri="{BB962C8B-B14F-4D97-AF65-F5344CB8AC3E}">
        <p14:creationId xmlns:p14="http://schemas.microsoft.com/office/powerpoint/2010/main" val="3943643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496687"/>
          </a:xfrm>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a:t>
            </a:fld>
            <a:endParaRPr lang="en-CA"/>
          </a:p>
        </p:txBody>
      </p:sp>
    </p:spTree>
    <p:extLst>
      <p:ext uri="{BB962C8B-B14F-4D97-AF65-F5344CB8AC3E}">
        <p14:creationId xmlns:p14="http://schemas.microsoft.com/office/powerpoint/2010/main" val="2451064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10</a:t>
            </a:fld>
            <a:endParaRPr lang="en-CA"/>
          </a:p>
        </p:txBody>
      </p:sp>
    </p:spTree>
    <p:extLst>
      <p:ext uri="{BB962C8B-B14F-4D97-AF65-F5344CB8AC3E}">
        <p14:creationId xmlns:p14="http://schemas.microsoft.com/office/powerpoint/2010/main" val="247380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11</a:t>
            </a:fld>
            <a:endParaRPr lang="en-CA"/>
          </a:p>
        </p:txBody>
      </p:sp>
    </p:spTree>
    <p:extLst>
      <p:ext uri="{BB962C8B-B14F-4D97-AF65-F5344CB8AC3E}">
        <p14:creationId xmlns:p14="http://schemas.microsoft.com/office/powerpoint/2010/main" val="199955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3992191"/>
          </a:xfrm>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12</a:t>
            </a:fld>
            <a:endParaRPr lang="en-CA"/>
          </a:p>
        </p:txBody>
      </p:sp>
    </p:spTree>
    <p:extLst>
      <p:ext uri="{BB962C8B-B14F-4D97-AF65-F5344CB8AC3E}">
        <p14:creationId xmlns:p14="http://schemas.microsoft.com/office/powerpoint/2010/main" val="1012213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4A1A396-6A4A-490E-A616-07565161502A}" type="slidenum">
              <a:rPr lang="en-CA" smtClean="0"/>
              <a:t>13</a:t>
            </a:fld>
            <a:endParaRPr lang="en-CA"/>
          </a:p>
        </p:txBody>
      </p:sp>
    </p:spTree>
    <p:extLst>
      <p:ext uri="{BB962C8B-B14F-4D97-AF65-F5344CB8AC3E}">
        <p14:creationId xmlns:p14="http://schemas.microsoft.com/office/powerpoint/2010/main" val="2427954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14</a:t>
            </a:fld>
            <a:endParaRPr lang="en-CA" dirty="0"/>
          </a:p>
        </p:txBody>
      </p:sp>
    </p:spTree>
    <p:extLst>
      <p:ext uri="{BB962C8B-B14F-4D97-AF65-F5344CB8AC3E}">
        <p14:creationId xmlns:p14="http://schemas.microsoft.com/office/powerpoint/2010/main" val="2802858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15</a:t>
            </a:fld>
            <a:endParaRPr lang="en-CA" dirty="0"/>
          </a:p>
        </p:txBody>
      </p:sp>
    </p:spTree>
    <p:extLst>
      <p:ext uri="{BB962C8B-B14F-4D97-AF65-F5344CB8AC3E}">
        <p14:creationId xmlns:p14="http://schemas.microsoft.com/office/powerpoint/2010/main" val="3400637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16</a:t>
            </a:fld>
            <a:endParaRPr lang="en-CA" dirty="0"/>
          </a:p>
        </p:txBody>
      </p:sp>
    </p:spTree>
    <p:extLst>
      <p:ext uri="{BB962C8B-B14F-4D97-AF65-F5344CB8AC3E}">
        <p14:creationId xmlns:p14="http://schemas.microsoft.com/office/powerpoint/2010/main" val="333164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17</a:t>
            </a:fld>
            <a:endParaRPr lang="en-CA" dirty="0"/>
          </a:p>
        </p:txBody>
      </p:sp>
    </p:spTree>
    <p:extLst>
      <p:ext uri="{BB962C8B-B14F-4D97-AF65-F5344CB8AC3E}">
        <p14:creationId xmlns:p14="http://schemas.microsoft.com/office/powerpoint/2010/main" val="3910496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18</a:t>
            </a:fld>
            <a:endParaRPr lang="en-CA" dirty="0"/>
          </a:p>
        </p:txBody>
      </p:sp>
    </p:spTree>
    <p:extLst>
      <p:ext uri="{BB962C8B-B14F-4D97-AF65-F5344CB8AC3E}">
        <p14:creationId xmlns:p14="http://schemas.microsoft.com/office/powerpoint/2010/main" val="3919295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19</a:t>
            </a:fld>
            <a:endParaRPr lang="en-CA" dirty="0"/>
          </a:p>
        </p:txBody>
      </p:sp>
    </p:spTree>
    <p:extLst>
      <p:ext uri="{BB962C8B-B14F-4D97-AF65-F5344CB8AC3E}">
        <p14:creationId xmlns:p14="http://schemas.microsoft.com/office/powerpoint/2010/main" val="97751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99585"/>
            <a:ext cx="5608320" cy="4292622"/>
          </a:xfrm>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a:t>
            </a:fld>
            <a:endParaRPr lang="en-CA"/>
          </a:p>
        </p:txBody>
      </p:sp>
    </p:spTree>
    <p:extLst>
      <p:ext uri="{BB962C8B-B14F-4D97-AF65-F5344CB8AC3E}">
        <p14:creationId xmlns:p14="http://schemas.microsoft.com/office/powerpoint/2010/main" val="773036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20</a:t>
            </a:fld>
            <a:endParaRPr lang="en-CA" dirty="0"/>
          </a:p>
        </p:txBody>
      </p:sp>
    </p:spTree>
    <p:extLst>
      <p:ext uri="{BB962C8B-B14F-4D97-AF65-F5344CB8AC3E}">
        <p14:creationId xmlns:p14="http://schemas.microsoft.com/office/powerpoint/2010/main" val="2319484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68D7807-70E4-425F-BAD7-7177363D89F0}" type="slidenum">
              <a:rPr lang="en-CA" smtClean="0"/>
              <a:t>21</a:t>
            </a:fld>
            <a:endParaRPr lang="en-CA" dirty="0"/>
          </a:p>
        </p:txBody>
      </p:sp>
    </p:spTree>
    <p:extLst>
      <p:ext uri="{BB962C8B-B14F-4D97-AF65-F5344CB8AC3E}">
        <p14:creationId xmlns:p14="http://schemas.microsoft.com/office/powerpoint/2010/main" val="441873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22</a:t>
            </a:fld>
            <a:endParaRPr lang="en-CA"/>
          </a:p>
        </p:txBody>
      </p:sp>
    </p:spTree>
    <p:extLst>
      <p:ext uri="{BB962C8B-B14F-4D97-AF65-F5344CB8AC3E}">
        <p14:creationId xmlns:p14="http://schemas.microsoft.com/office/powerpoint/2010/main" val="225315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a:r>
            <a:br>
              <a:rPr lang="en-CA" dirty="0"/>
            </a:br>
            <a:endParaRPr lang="en-CA" baseline="0" dirty="0"/>
          </a:p>
          <a:p>
            <a:endParaRPr lang="en-CA" dirty="0"/>
          </a:p>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23</a:t>
            </a:fld>
            <a:endParaRPr lang="en-CA"/>
          </a:p>
        </p:txBody>
      </p:sp>
    </p:spTree>
    <p:extLst>
      <p:ext uri="{BB962C8B-B14F-4D97-AF65-F5344CB8AC3E}">
        <p14:creationId xmlns:p14="http://schemas.microsoft.com/office/powerpoint/2010/main" val="2793316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24</a:t>
            </a:fld>
            <a:endParaRPr lang="en-CA"/>
          </a:p>
        </p:txBody>
      </p:sp>
    </p:spTree>
    <p:extLst>
      <p:ext uri="{BB962C8B-B14F-4D97-AF65-F5344CB8AC3E}">
        <p14:creationId xmlns:p14="http://schemas.microsoft.com/office/powerpoint/2010/main" val="3748095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25</a:t>
            </a:fld>
            <a:endParaRPr lang="en-CA"/>
          </a:p>
        </p:txBody>
      </p:sp>
    </p:spTree>
    <p:extLst>
      <p:ext uri="{BB962C8B-B14F-4D97-AF65-F5344CB8AC3E}">
        <p14:creationId xmlns:p14="http://schemas.microsoft.com/office/powerpoint/2010/main" val="31753701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26</a:t>
            </a:fld>
            <a:endParaRPr lang="en-CA"/>
          </a:p>
        </p:txBody>
      </p:sp>
    </p:spTree>
    <p:extLst>
      <p:ext uri="{BB962C8B-B14F-4D97-AF65-F5344CB8AC3E}">
        <p14:creationId xmlns:p14="http://schemas.microsoft.com/office/powerpoint/2010/main" val="6996838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27</a:t>
            </a:fld>
            <a:endParaRPr lang="en-CA"/>
          </a:p>
        </p:txBody>
      </p:sp>
    </p:spTree>
    <p:extLst>
      <p:ext uri="{BB962C8B-B14F-4D97-AF65-F5344CB8AC3E}">
        <p14:creationId xmlns:p14="http://schemas.microsoft.com/office/powerpoint/2010/main" val="14896177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28</a:t>
            </a:fld>
            <a:endParaRPr lang="en-CA"/>
          </a:p>
        </p:txBody>
      </p:sp>
    </p:spTree>
    <p:extLst>
      <p:ext uri="{BB962C8B-B14F-4D97-AF65-F5344CB8AC3E}">
        <p14:creationId xmlns:p14="http://schemas.microsoft.com/office/powerpoint/2010/main" val="7000830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a:r>
            <a:br>
              <a:rPr lang="en-CA" dirty="0"/>
            </a:br>
            <a:endParaRPr lang="en-CA" b="0" dirty="0"/>
          </a:p>
        </p:txBody>
      </p:sp>
      <p:sp>
        <p:nvSpPr>
          <p:cNvPr id="4" name="Slide Number Placeholder 3"/>
          <p:cNvSpPr>
            <a:spLocks noGrp="1"/>
          </p:cNvSpPr>
          <p:nvPr>
            <p:ph type="sldNum" sz="quarter" idx="10"/>
          </p:nvPr>
        </p:nvSpPr>
        <p:spPr/>
        <p:txBody>
          <a:bodyPr/>
          <a:lstStyle/>
          <a:p>
            <a:fld id="{B4A1A396-6A4A-490E-A616-07565161502A}" type="slidenum">
              <a:rPr lang="en-CA" smtClean="0"/>
              <a:t>29</a:t>
            </a:fld>
            <a:endParaRPr lang="en-CA"/>
          </a:p>
        </p:txBody>
      </p:sp>
    </p:spTree>
    <p:extLst>
      <p:ext uri="{BB962C8B-B14F-4D97-AF65-F5344CB8AC3E}">
        <p14:creationId xmlns:p14="http://schemas.microsoft.com/office/powerpoint/2010/main" val="1100431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3</a:t>
            </a:fld>
            <a:endParaRPr lang="en-CA"/>
          </a:p>
        </p:txBody>
      </p:sp>
    </p:spTree>
    <p:extLst>
      <p:ext uri="{BB962C8B-B14F-4D97-AF65-F5344CB8AC3E}">
        <p14:creationId xmlns:p14="http://schemas.microsoft.com/office/powerpoint/2010/main" val="377826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4</a:t>
            </a:fld>
            <a:endParaRPr lang="en-CA"/>
          </a:p>
        </p:txBody>
      </p:sp>
    </p:spTree>
    <p:extLst>
      <p:ext uri="{BB962C8B-B14F-4D97-AF65-F5344CB8AC3E}">
        <p14:creationId xmlns:p14="http://schemas.microsoft.com/office/powerpoint/2010/main" val="399360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5</a:t>
            </a:fld>
            <a:endParaRPr lang="en-CA"/>
          </a:p>
        </p:txBody>
      </p:sp>
    </p:spTree>
    <p:extLst>
      <p:ext uri="{BB962C8B-B14F-4D97-AF65-F5344CB8AC3E}">
        <p14:creationId xmlns:p14="http://schemas.microsoft.com/office/powerpoint/2010/main" val="3438001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6</a:t>
            </a:fld>
            <a:endParaRPr lang="en-CA"/>
          </a:p>
        </p:txBody>
      </p:sp>
    </p:spTree>
    <p:extLst>
      <p:ext uri="{BB962C8B-B14F-4D97-AF65-F5344CB8AC3E}">
        <p14:creationId xmlns:p14="http://schemas.microsoft.com/office/powerpoint/2010/main" val="1728119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7</a:t>
            </a:fld>
            <a:endParaRPr lang="en-CA"/>
          </a:p>
        </p:txBody>
      </p:sp>
    </p:spTree>
    <p:extLst>
      <p:ext uri="{BB962C8B-B14F-4D97-AF65-F5344CB8AC3E}">
        <p14:creationId xmlns:p14="http://schemas.microsoft.com/office/powerpoint/2010/main" val="4012592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8</a:t>
            </a:fld>
            <a:endParaRPr lang="en-CA"/>
          </a:p>
        </p:txBody>
      </p:sp>
    </p:spTree>
    <p:extLst>
      <p:ext uri="{BB962C8B-B14F-4D97-AF65-F5344CB8AC3E}">
        <p14:creationId xmlns:p14="http://schemas.microsoft.com/office/powerpoint/2010/main" val="401566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effectLst/>
            </a:endParaRPr>
          </a:p>
          <a:p>
            <a:endParaRPr lang="en-CA" dirty="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9</a:t>
            </a:fld>
            <a:endParaRPr lang="en-CA"/>
          </a:p>
        </p:txBody>
      </p:sp>
    </p:spTree>
    <p:extLst>
      <p:ext uri="{BB962C8B-B14F-4D97-AF65-F5344CB8AC3E}">
        <p14:creationId xmlns:p14="http://schemas.microsoft.com/office/powerpoint/2010/main" val="209274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
            <a:ext cx="12192000" cy="6864096"/>
          </a:xfrm>
          <a:prstGeom prst="rect">
            <a:avLst/>
          </a:prstGeom>
        </p:spPr>
      </p:pic>
      <p:sp>
        <p:nvSpPr>
          <p:cNvPr id="3080" name="Rectangle 8"/>
          <p:cNvSpPr>
            <a:spLocks noGrp="1" noChangeArrowheads="1"/>
          </p:cNvSpPr>
          <p:nvPr>
            <p:ph type="ctrTitle"/>
          </p:nvPr>
        </p:nvSpPr>
        <p:spPr>
          <a:xfrm>
            <a:off x="1519581" y="1025181"/>
            <a:ext cx="9700592"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a:t>Click to edit Master title style</a:t>
            </a:r>
            <a:endParaRPr lang="en-CA" dirty="0"/>
          </a:p>
        </p:txBody>
      </p:sp>
      <p:sp>
        <p:nvSpPr>
          <p:cNvPr id="3081" name="Rectangle 9"/>
          <p:cNvSpPr>
            <a:spLocks noGrp="1" noChangeArrowheads="1"/>
          </p:cNvSpPr>
          <p:nvPr>
            <p:ph type="subTitle" idx="1"/>
          </p:nvPr>
        </p:nvSpPr>
        <p:spPr>
          <a:xfrm>
            <a:off x="1519581" y="3670853"/>
            <a:ext cx="8128000" cy="1406525"/>
          </a:xfrm>
        </p:spPr>
        <p:txBody>
          <a:bodyPr/>
          <a:lstStyle>
            <a:lvl1pPr marL="0" indent="0">
              <a:buFontTx/>
              <a:buNone/>
              <a:defRPr/>
            </a:lvl1pPr>
          </a:lstStyle>
          <a:p>
            <a:r>
              <a:rPr lang="en-US" dirty="0"/>
              <a:t>Click to edit Master subtitle style</a:t>
            </a:r>
            <a:endParaRPr lang="en-CA" dirty="0"/>
          </a:p>
        </p:txBody>
      </p:sp>
      <p:sp>
        <p:nvSpPr>
          <p:cNvPr id="7" name="TextBox 6"/>
          <p:cNvSpPr txBox="1"/>
          <p:nvPr userDrawn="1"/>
        </p:nvSpPr>
        <p:spPr>
          <a:xfrm>
            <a:off x="1484243" y="2862470"/>
            <a:ext cx="9788939" cy="523220"/>
          </a:xfrm>
          <a:prstGeom prst="rect">
            <a:avLst/>
          </a:prstGeom>
          <a:noFill/>
        </p:spPr>
        <p:txBody>
          <a:bodyPr wrap="square" rtlCol="0">
            <a:spAutoFit/>
          </a:bodyPr>
          <a:lstStyle/>
          <a:p>
            <a:r>
              <a:rPr lang="en-CA" sz="2800" b="1" kern="4000" spc="100" baseline="0" dirty="0"/>
              <a:t>. . . . . . . . . . . . . . . . . . . . . . . . . . . . . . . </a:t>
            </a:r>
            <a:endParaRPr lang="en-CA" sz="2800" kern="4000" spc="100" baseline="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809" y="1076873"/>
            <a:ext cx="10699657" cy="1143000"/>
          </a:xfrm>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Slide Number Placeholder 3"/>
          <p:cNvSpPr>
            <a:spLocks noGrp="1"/>
          </p:cNvSpPr>
          <p:nvPr>
            <p:ph type="sldNum" sz="quarter" idx="10"/>
          </p:nvPr>
        </p:nvSpPr>
        <p:spPr/>
        <p:txBody>
          <a:bodyPr/>
          <a:lstStyle/>
          <a:p>
            <a:fld id="{B4A052D0-8619-4288-8621-37923DAD09E6}"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4" y="0"/>
            <a:ext cx="12181172" cy="6858000"/>
          </a:xfrm>
          <a:prstGeom prst="rect">
            <a:avLst/>
          </a:prstGeom>
        </p:spPr>
      </p:pic>
      <p:sp>
        <p:nvSpPr>
          <p:cNvPr id="1026" name="Rectangle 2"/>
          <p:cNvSpPr>
            <a:spLocks noGrp="1" noChangeArrowheads="1"/>
          </p:cNvSpPr>
          <p:nvPr>
            <p:ph type="title"/>
          </p:nvPr>
        </p:nvSpPr>
        <p:spPr bwMode="auto">
          <a:xfrm>
            <a:off x="865809" y="944353"/>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CA" dirty="0"/>
          </a:p>
        </p:txBody>
      </p:sp>
      <p:sp>
        <p:nvSpPr>
          <p:cNvPr id="1027" name="Rectangle 3"/>
          <p:cNvSpPr>
            <a:spLocks noGrp="1" noChangeArrowheads="1"/>
          </p:cNvSpPr>
          <p:nvPr>
            <p:ph type="body" idx="1"/>
          </p:nvPr>
        </p:nvSpPr>
        <p:spPr bwMode="auto">
          <a:xfrm>
            <a:off x="865809" y="2308499"/>
            <a:ext cx="10708124" cy="39113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 name="Slide Number Placeholder 2"/>
          <p:cNvSpPr>
            <a:spLocks noGrp="1"/>
          </p:cNvSpPr>
          <p:nvPr>
            <p:ph type="sldNum" sz="quarter" idx="4"/>
          </p:nvPr>
        </p:nvSpPr>
        <p:spPr>
          <a:xfrm>
            <a:off x="8830733"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052D0-8619-4288-8621-37923DAD09E6}"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manitoba.ca/education/childcare/index.fr.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mailto:cdcinfo@gov.mb.ca" TargetMode="External"/><Relationship Id="rId5" Type="http://schemas.openxmlformats.org/officeDocument/2006/relationships/hyperlink" Target="https://www.manitoba.ca/education/childcare/families/10_dollar_a_day.fr.html" TargetMode="External"/><Relationship Id="rId4" Type="http://schemas.openxmlformats.org/officeDocument/2006/relationships/hyperlink" Target="https://www.manitoba.ca/education/childcare/childcare_news/current_circulars.fr.htm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9581" y="1182029"/>
            <a:ext cx="9700592" cy="2488824"/>
          </a:xfrm>
        </p:spPr>
        <p:txBody>
          <a:bodyPr/>
          <a:lstStyle/>
          <a:p>
            <a:r>
              <a:rPr lang="fr-CA" dirty="0"/>
              <a:t>Services de garde à 10 $ par jour au Manitoba</a:t>
            </a:r>
            <a:br>
              <a:rPr lang="fr-CA" dirty="0"/>
            </a:br>
            <a:r>
              <a:rPr lang="fr-CA" sz="3000" b="0" dirty="0"/>
              <a:t>Nouveaux frais de garderie réglementés et subvention couvrant le coût de réduction des frais de garderie</a:t>
            </a:r>
            <a:r>
              <a:rPr lang="fr-CA" b="0" dirty="0"/>
              <a:t/>
            </a:r>
            <a:br>
              <a:rPr lang="fr-CA" b="0" dirty="0"/>
            </a:br>
            <a:r>
              <a:rPr lang="fr-CA" dirty="0"/>
              <a:t/>
            </a:r>
            <a:br>
              <a:rPr lang="fr-CA" dirty="0"/>
            </a:br>
            <a:endParaRPr lang="fr-CA" dirty="0"/>
          </a:p>
        </p:txBody>
      </p:sp>
      <p:sp>
        <p:nvSpPr>
          <p:cNvPr id="3" name="Subtitle 2"/>
          <p:cNvSpPr>
            <a:spLocks noGrp="1"/>
          </p:cNvSpPr>
          <p:nvPr>
            <p:ph type="subTitle" idx="1"/>
          </p:nvPr>
        </p:nvSpPr>
        <p:spPr>
          <a:xfrm>
            <a:off x="1519581" y="3670853"/>
            <a:ext cx="9700592" cy="1406525"/>
          </a:xfrm>
        </p:spPr>
        <p:txBody>
          <a:bodyPr/>
          <a:lstStyle/>
          <a:p>
            <a:r>
              <a:rPr lang="fr-CA" sz="2000" dirty="0"/>
              <a:t>WEBINAIRE – Pour les fournisseurs de services de garde en milieu familial</a:t>
            </a:r>
            <a:br>
              <a:rPr lang="fr-CA" sz="2000" dirty="0"/>
            </a:br>
            <a:r>
              <a:rPr lang="fr-CA" sz="2800" b="1" dirty="0"/>
              <a:t/>
            </a:r>
            <a:br>
              <a:rPr lang="fr-CA" sz="2800" b="1" dirty="0"/>
            </a:br>
            <a:r>
              <a:rPr lang="fr-CA" sz="2000" b="1" dirty="0"/>
              <a:t>Division de l’apprentissage et de la garde des jeunes enfants</a:t>
            </a:r>
          </a:p>
          <a:p>
            <a:r>
              <a:rPr lang="fr-CA" sz="2000" b="1" dirty="0"/>
              <a:t>Ministère de l’Éducation et de l’Apprentissage de la petite enfance</a:t>
            </a:r>
          </a:p>
          <a:p>
            <a:r>
              <a:rPr lang="fr-CA" sz="2000" dirty="0"/>
              <a:t>Le jeudi 23 mars 2023, à 18 h 30</a:t>
            </a:r>
          </a:p>
        </p:txBody>
      </p:sp>
      <p:sp>
        <p:nvSpPr>
          <p:cNvPr id="4" name="Rectangle 3"/>
          <p:cNvSpPr/>
          <p:nvPr/>
        </p:nvSpPr>
        <p:spPr>
          <a:xfrm>
            <a:off x="2198007" y="2905780"/>
            <a:ext cx="9364009" cy="523220"/>
          </a:xfrm>
          <a:prstGeom prst="rect">
            <a:avLst/>
          </a:prstGeom>
        </p:spPr>
        <p:txBody>
          <a:bodyPr wrap="square">
            <a:spAutoFit/>
          </a:bodyPr>
          <a:lstStyle/>
          <a:p>
            <a:r>
              <a:rPr lang="fr-CA" sz="2800" i="1" dirty="0"/>
              <a:t>Ce que cela signifie pour vous et vos familles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673" y="581892"/>
            <a:ext cx="10942011" cy="1175656"/>
          </a:xfrm>
        </p:spPr>
        <p:txBody>
          <a:bodyPr/>
          <a:lstStyle/>
          <a:p>
            <a:r>
              <a:rPr lang="fr-CA">
                <a:latin typeface="Arial" panose="020B0604020202020204" pitchFamily="34" charset="0"/>
                <a:ea typeface="Calibri" panose="020F0502020204030204" pitchFamily="34" charset="0"/>
                <a:cs typeface="Arial" panose="020B0604020202020204" pitchFamily="34" charset="0"/>
              </a:rPr>
              <a:t>Financement et mise en place</a:t>
            </a:r>
            <a:br>
              <a:rPr lang="fr-CA">
                <a:latin typeface="Arial" panose="020B0604020202020204" pitchFamily="34" charset="0"/>
                <a:ea typeface="Calibri" panose="020F0502020204030204" pitchFamily="34" charset="0"/>
                <a:cs typeface="Arial" panose="020B0604020202020204" pitchFamily="34" charset="0"/>
              </a:rPr>
            </a:br>
            <a:r>
              <a:rPr lang="fr-CA" sz="3200">
                <a:latin typeface="Arial" panose="020B0604020202020204" pitchFamily="34" charset="0"/>
                <a:ea typeface="Calibri" panose="020F0502020204030204" pitchFamily="34" charset="0"/>
                <a:cs typeface="Arial" panose="020B0604020202020204" pitchFamily="34" charset="0"/>
              </a:rPr>
              <a:t>Fiches de présence</a:t>
            </a:r>
          </a:p>
        </p:txBody>
      </p:sp>
      <p:sp>
        <p:nvSpPr>
          <p:cNvPr id="3" name="Content Placeholder 2"/>
          <p:cNvSpPr>
            <a:spLocks noGrp="1"/>
          </p:cNvSpPr>
          <p:nvPr>
            <p:ph idx="1"/>
          </p:nvPr>
        </p:nvSpPr>
        <p:spPr>
          <a:xfrm>
            <a:off x="602672" y="1794165"/>
            <a:ext cx="10971261" cy="4508025"/>
          </a:xfrm>
        </p:spPr>
        <p:txBody>
          <a:bodyPr/>
          <a:lstStyle/>
          <a:p>
            <a:pPr marL="0" indent="0">
              <a:buNone/>
            </a:pPr>
            <a:r>
              <a:rPr lang="fr-CA" sz="2400" dirty="0"/>
              <a:t>Les jours d’absence sur les fiches de présence sont les jours où un enfant aurait dû être présent dans l’établissement, mais où il était absent.</a:t>
            </a:r>
          </a:p>
          <a:p>
            <a:pPr marL="0" indent="0">
              <a:buNone/>
            </a:pPr>
            <a:endParaRPr lang="en-CA" sz="800" dirty="0"/>
          </a:p>
          <a:p>
            <a:pPr marL="0" indent="0">
              <a:buNone/>
            </a:pPr>
            <a:r>
              <a:rPr lang="fr-CA" sz="2300" b="1" dirty="0"/>
              <a:t>Recevrons-nous un financement couvrant le coût de réduction des frais de garderie lorsque les enfants sont absents?</a:t>
            </a:r>
          </a:p>
          <a:p>
            <a:r>
              <a:rPr lang="fr-CA" sz="2200" b="1" dirty="0"/>
              <a:t>Oui</a:t>
            </a:r>
            <a:r>
              <a:rPr lang="fr-CA" sz="2200" dirty="0"/>
              <a:t>, si vous facturez des frais aux parents, nous paierons le financement couvrant le coût de réduction des frais de garderie. </a:t>
            </a:r>
          </a:p>
          <a:p>
            <a:r>
              <a:rPr lang="fr-CA" sz="2200" dirty="0"/>
              <a:t>Cela s’applique lorsque les enfants sont absents pour cause de maladie, de vacances ou pour toute autre raison pour laquelle vous factureriez quand même des frais aux parents selon la structure de tarifs normale de votre établissement. </a:t>
            </a:r>
          </a:p>
          <a:p>
            <a:r>
              <a:rPr lang="fr-CA" sz="2200" dirty="0"/>
              <a:t>C’est pourquoi il est important d’inclure les jours de présence </a:t>
            </a:r>
            <a:r>
              <a:rPr lang="fr-CA" sz="2200" u="sng" dirty="0"/>
              <a:t>et</a:t>
            </a:r>
            <a:r>
              <a:rPr lang="fr-CA" sz="2200" dirty="0"/>
              <a:t> les jours d’absence de </a:t>
            </a:r>
            <a:r>
              <a:rPr lang="fr-CA" sz="2200" u="sng" dirty="0"/>
              <a:t>tous</a:t>
            </a:r>
            <a:r>
              <a:rPr lang="fr-CA" sz="2200" dirty="0"/>
              <a:t> les enfants — </a:t>
            </a:r>
            <a:r>
              <a:rPr lang="fr-CA" sz="2200" u="sng" dirty="0"/>
              <a:t>subventionnés</a:t>
            </a:r>
            <a:r>
              <a:rPr lang="fr-CA" sz="2200" dirty="0"/>
              <a:t> et </a:t>
            </a:r>
            <a:r>
              <a:rPr lang="fr-CA" sz="2200" u="sng" dirty="0"/>
              <a:t>non subventionnés</a:t>
            </a:r>
            <a:r>
              <a:rPr lang="fr-CA" sz="2200" dirty="0"/>
              <a:t> — sur les fiches de présence.</a:t>
            </a:r>
          </a:p>
          <a:p>
            <a:endParaRPr lang="en-CA" sz="2800" dirty="0"/>
          </a:p>
        </p:txBody>
      </p:sp>
      <p:sp>
        <p:nvSpPr>
          <p:cNvPr id="4" name="Slide Number Placeholder 3"/>
          <p:cNvSpPr>
            <a:spLocks noGrp="1"/>
          </p:cNvSpPr>
          <p:nvPr>
            <p:ph type="sldNum" sz="quarter" idx="10"/>
          </p:nvPr>
        </p:nvSpPr>
        <p:spPr/>
        <p:txBody>
          <a:bodyPr/>
          <a:lstStyle/>
          <a:p>
            <a:fld id="{B4A052D0-8619-4288-8621-37923DAD09E6}" type="slidenum">
              <a:rPr lang="en-CA" smtClean="0"/>
              <a:t>10</a:t>
            </a:fld>
            <a:endParaRPr lang="en-CA"/>
          </a:p>
        </p:txBody>
      </p:sp>
    </p:spTree>
    <p:extLst>
      <p:ext uri="{BB962C8B-B14F-4D97-AF65-F5344CB8AC3E}">
        <p14:creationId xmlns:p14="http://schemas.microsoft.com/office/powerpoint/2010/main" val="4131054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21970"/>
            <a:ext cx="10699657" cy="1110343"/>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
            </a:r>
            <a:br>
              <a:rPr lang="fr-CA">
                <a:latin typeface="Arial" panose="020B0604020202020204" pitchFamily="34" charset="0"/>
                <a:ea typeface="Calibri" panose="020F0502020204030204" pitchFamily="34" charset="0"/>
                <a:cs typeface="Arial" panose="020B0604020202020204" pitchFamily="34" charset="0"/>
              </a:rPr>
            </a:br>
            <a:r>
              <a:rPr lang="fr-CA">
                <a:latin typeface="Arial" panose="020B0604020202020204" pitchFamily="34" charset="0"/>
                <a:ea typeface="Calibri" panose="020F0502020204030204" pitchFamily="34" charset="0"/>
                <a:cs typeface="Arial" panose="020B0604020202020204" pitchFamily="34" charset="0"/>
              </a:rPr>
              <a:t>Financement et mise en place</a:t>
            </a:r>
            <a:br>
              <a:rPr lang="fr-CA">
                <a:latin typeface="Arial" panose="020B0604020202020204" pitchFamily="34" charset="0"/>
                <a:ea typeface="Calibri" panose="020F0502020204030204" pitchFamily="34" charset="0"/>
                <a:cs typeface="Arial" panose="020B0604020202020204" pitchFamily="34" charset="0"/>
              </a:rPr>
            </a:br>
            <a:r>
              <a:rPr lang="fr-CA" sz="3200">
                <a:latin typeface="Arial" panose="020B0604020202020204" pitchFamily="34" charset="0"/>
                <a:ea typeface="Calibri" panose="020F0502020204030204" pitchFamily="34" charset="0"/>
                <a:cs typeface="Arial" panose="020B0604020202020204" pitchFamily="34" charset="0"/>
              </a:rPr>
              <a:t>Comment cela fonctionnera-t-il?</a:t>
            </a:r>
            <a:r>
              <a:rPr lang="fr-CA" sz="1000">
                <a:latin typeface="Arial" panose="020B0604020202020204" pitchFamily="34" charset="0"/>
                <a:ea typeface="Times New Roman" panose="02020603050405020304" pitchFamily="18" charset="0"/>
                <a:cs typeface="Times New Roman" panose="02020603050405020304" pitchFamily="18" charset="0"/>
              </a:rPr>
              <a:t/>
            </a:r>
            <a:br>
              <a:rPr lang="fr-CA" sz="1000">
                <a:latin typeface="Arial" panose="020B0604020202020204" pitchFamily="34" charset="0"/>
                <a:ea typeface="Times New Roman" panose="02020603050405020304" pitchFamily="18" charset="0"/>
                <a:cs typeface="Times New Roman" panose="02020603050405020304" pitchFamily="18" charset="0"/>
              </a:rPr>
            </a:br>
            <a:endParaRPr lang="fr-CA" sz="100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1908960"/>
            <a:ext cx="11188620" cy="4233055"/>
          </a:xfrm>
        </p:spPr>
        <p:txBody>
          <a:bodyPr/>
          <a:lstStyle/>
          <a:p>
            <a:pPr marL="0" indent="0">
              <a:spcBef>
                <a:spcPts val="0"/>
              </a:spcBef>
              <a:spcAft>
                <a:spcPts val="0"/>
              </a:spcAft>
              <a:buNone/>
            </a:pPr>
            <a:r>
              <a:rPr lang="fr-CA" sz="2400" b="1" dirty="0"/>
              <a:t>Garderies à domicile </a:t>
            </a:r>
            <a:r>
              <a:rPr lang="fr-CA" sz="2400" b="1" u="sng" dirty="0"/>
              <a:t>subventionnées</a:t>
            </a:r>
          </a:p>
          <a:p>
            <a:pPr>
              <a:spcBef>
                <a:spcPts val="0"/>
              </a:spcBef>
              <a:spcAft>
                <a:spcPts val="0"/>
              </a:spcAft>
            </a:pPr>
            <a:r>
              <a:rPr lang="fr-CA" sz="2200" dirty="0"/>
              <a:t>La subvention couvrant le coût de réduction des frais de garderie, qui équivaut à la différence entre les anciens et les nouveaux frais, sera versée pour garantir que les établissements continuent à percevoir les mêmes revenus qu’avant le 2 avril 2023.</a:t>
            </a:r>
          </a:p>
          <a:p>
            <a:pPr>
              <a:spcBef>
                <a:spcPts val="0"/>
              </a:spcBef>
              <a:spcAft>
                <a:spcPts val="0"/>
              </a:spcAft>
            </a:pPr>
            <a:r>
              <a:rPr lang="fr-CA" sz="2200" dirty="0"/>
              <a:t>Elle sera versée séparément des paiements de la subvention de fonctionnement et des allocations.</a:t>
            </a:r>
          </a:p>
          <a:p>
            <a:pPr>
              <a:spcBef>
                <a:spcPts val="0"/>
              </a:spcBef>
              <a:spcAft>
                <a:spcPts val="0"/>
              </a:spcAft>
            </a:pPr>
            <a:r>
              <a:rPr lang="fr-CA" sz="2200" dirty="0"/>
              <a:t>Elle sera versée de la même manière que les autres types de paiements reçus par l’établissement.</a:t>
            </a:r>
          </a:p>
          <a:p>
            <a:pPr marL="0" indent="0">
              <a:spcBef>
                <a:spcPts val="0"/>
              </a:spcBef>
              <a:spcAft>
                <a:spcPts val="0"/>
              </a:spcAft>
              <a:buNone/>
            </a:pPr>
            <a:endParaRPr lang="en-CA" sz="1050" b="1" dirty="0"/>
          </a:p>
          <a:p>
            <a:pPr marL="0" indent="0">
              <a:spcBef>
                <a:spcPts val="0"/>
              </a:spcBef>
              <a:spcAft>
                <a:spcPts val="0"/>
              </a:spcAft>
              <a:buNone/>
            </a:pPr>
            <a:r>
              <a:rPr lang="fr-CA" sz="2400" b="1" dirty="0"/>
              <a:t>Garderies à domicile </a:t>
            </a:r>
            <a:r>
              <a:rPr lang="fr-CA" sz="2400" b="1" u="sng" dirty="0"/>
              <a:t>non subventionnées</a:t>
            </a:r>
          </a:p>
          <a:p>
            <a:pPr>
              <a:spcBef>
                <a:spcPts val="0"/>
              </a:spcBef>
              <a:spcAft>
                <a:spcPts val="0"/>
              </a:spcAft>
            </a:pPr>
            <a:r>
              <a:rPr lang="fr-CA" sz="2200" dirty="0"/>
              <a:t>Un financement additionnel équivalant à la différence entre l’ancien et le nouveau plafond des frais de garderie sera fourni par le biais du processus de déclaration et de paiement des allocations au nom des enfants subventionnés inscrits.</a:t>
            </a:r>
            <a:br>
              <a:rPr lang="fr-CA" sz="22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11</a:t>
            </a:fld>
            <a:endParaRPr lang="en-CA"/>
          </a:p>
        </p:txBody>
      </p:sp>
    </p:spTree>
    <p:extLst>
      <p:ext uri="{BB962C8B-B14F-4D97-AF65-F5344CB8AC3E}">
        <p14:creationId xmlns:p14="http://schemas.microsoft.com/office/powerpoint/2010/main" val="300759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552" y="556655"/>
            <a:ext cx="10699657" cy="1224642"/>
          </a:xfrm>
        </p:spPr>
        <p:txBody>
          <a:bodyPr/>
          <a:lstStyle/>
          <a:p>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Montants du financement couvrant le coût de réduction des frais de garderie</a:t>
            </a:r>
          </a:p>
        </p:txBody>
      </p:sp>
      <p:sp>
        <p:nvSpPr>
          <p:cNvPr id="3" name="Content Placeholder 2"/>
          <p:cNvSpPr>
            <a:spLocks noGrp="1"/>
          </p:cNvSpPr>
          <p:nvPr>
            <p:ph idx="1"/>
          </p:nvPr>
        </p:nvSpPr>
        <p:spPr>
          <a:xfrm>
            <a:off x="865809" y="1698171"/>
            <a:ext cx="10708124" cy="4521654"/>
          </a:xfrm>
        </p:spPr>
        <p:txBody>
          <a:bodyPr/>
          <a:lstStyle/>
          <a:p>
            <a:pPr marL="0" indent="0">
              <a:buNone/>
            </a:pPr>
            <a:r>
              <a:rPr lang="fr-CA" dirty="0">
                <a:latin typeface="Arial" panose="020B0604020202020204" pitchFamily="34" charset="0"/>
                <a:ea typeface="Calibri" panose="020F0502020204030204" pitchFamily="34" charset="0"/>
                <a:cs typeface="Arial" panose="020B0604020202020204" pitchFamily="34" charset="0"/>
              </a:rPr>
              <a:t> </a:t>
            </a: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CA" sz="2400" spc="-25"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r-CA" sz="2400" b="1" dirty="0">
                <a:latin typeface="Arial" panose="020B0604020202020204" pitchFamily="34" charset="0"/>
                <a:ea typeface="Calibri" panose="020F0502020204030204" pitchFamily="34" charset="0"/>
                <a:cs typeface="Arial" panose="020B0604020202020204" pitchFamily="34" charset="0"/>
              </a:rPr>
              <a:t>Que se passe-t-il si mon établissement fait payer un montant inférieur aux frais quotidiens maximaux?</a:t>
            </a:r>
          </a:p>
          <a:p>
            <a:r>
              <a:rPr lang="fr-CA" sz="2400" dirty="0"/>
              <a:t>Votre établissement recevra le même montant de financement qu’un établissement qui fait payer le plafond des frais de garderie.</a:t>
            </a:r>
          </a:p>
        </p:txBody>
      </p:sp>
      <p:sp>
        <p:nvSpPr>
          <p:cNvPr id="4" name="Slide Number Placeholder 3"/>
          <p:cNvSpPr>
            <a:spLocks noGrp="1"/>
          </p:cNvSpPr>
          <p:nvPr>
            <p:ph type="sldNum" sz="quarter" idx="10"/>
          </p:nvPr>
        </p:nvSpPr>
        <p:spPr/>
        <p:txBody>
          <a:bodyPr/>
          <a:lstStyle/>
          <a:p>
            <a:fld id="{B4A052D0-8619-4288-8621-37923DAD09E6}" type="slidenum">
              <a:rPr lang="en-CA" smtClean="0"/>
              <a:t>12</a:t>
            </a:fld>
            <a:endParaRPr lang="en-CA"/>
          </a:p>
        </p:txBody>
      </p:sp>
      <p:sp>
        <p:nvSpPr>
          <p:cNvPr id="6" name="Rounded Rectangle 5"/>
          <p:cNvSpPr/>
          <p:nvPr/>
        </p:nvSpPr>
        <p:spPr>
          <a:xfrm>
            <a:off x="2654710" y="2035277"/>
            <a:ext cx="6572641" cy="2241755"/>
          </a:xfrm>
          <a:prstGeom prst="roundRect">
            <a:avLst>
              <a:gd name="adj" fmla="val 141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pPr>
            <a:r>
              <a:rPr lang="fr-CA" sz="2400" dirty="0">
                <a:solidFill>
                  <a:srgbClr val="000000"/>
                </a:solidFill>
              </a:rPr>
              <a:t>   Ancien plafond des frais de garderie </a:t>
            </a:r>
            <a:r>
              <a:rPr lang="fr-CA" sz="1600" dirty="0">
                <a:solidFill>
                  <a:srgbClr val="000000"/>
                </a:solidFill>
              </a:rPr>
              <a:t>(subventionné + non subventionné) </a:t>
            </a:r>
          </a:p>
          <a:p>
            <a:pPr marL="342900" lvl="0" indent="-342900" algn="ctr">
              <a:spcBef>
                <a:spcPct val="20000"/>
              </a:spcBef>
              <a:buFontTx/>
              <a:buChar char="-"/>
            </a:pPr>
            <a:r>
              <a:rPr lang="fr-CA" sz="2400" dirty="0">
                <a:solidFill>
                  <a:srgbClr val="000000"/>
                </a:solidFill>
              </a:rPr>
              <a:t>Nouveau plafond des frais de garderie </a:t>
            </a:r>
            <a:r>
              <a:rPr lang="fr-CA" sz="1600" dirty="0">
                <a:solidFill>
                  <a:srgbClr val="000000"/>
                </a:solidFill>
              </a:rPr>
              <a:t>(subventionné + non subventionné) </a:t>
            </a:r>
          </a:p>
          <a:p>
            <a:pPr lvl="0" algn="ctr">
              <a:spcBef>
                <a:spcPct val="20000"/>
              </a:spcBef>
            </a:pPr>
            <a:r>
              <a:rPr lang="fr-CA" sz="800" dirty="0">
                <a:solidFill>
                  <a:srgbClr val="000000"/>
                </a:solidFill>
              </a:rPr>
              <a:t>___________________________________________________________________________________________________</a:t>
            </a:r>
          </a:p>
          <a:p>
            <a:pPr lvl="0" algn="ctr">
              <a:spcBef>
                <a:spcPct val="20000"/>
              </a:spcBef>
            </a:pPr>
            <a:r>
              <a:rPr lang="fr-CA" sz="2400" dirty="0">
                <a:solidFill>
                  <a:srgbClr val="000000"/>
                </a:solidFill>
              </a:rPr>
              <a:t>  = financement couvrant le coût de réduction des frais de garderie</a:t>
            </a:r>
          </a:p>
        </p:txBody>
      </p:sp>
    </p:spTree>
    <p:extLst>
      <p:ext uri="{BB962C8B-B14F-4D97-AF65-F5344CB8AC3E}">
        <p14:creationId xmlns:p14="http://schemas.microsoft.com/office/powerpoint/2010/main" val="1412392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809" y="1415845"/>
            <a:ext cx="10699657" cy="445612"/>
          </a:xfrm>
        </p:spPr>
        <p:txBody>
          <a:bodyPr/>
          <a:lstStyle/>
          <a:p>
            <a:r>
              <a:rPr lang="fr-CA" dirty="0">
                <a:latin typeface="Arial" panose="020B0604020202020204" pitchFamily="34" charset="0"/>
                <a:ea typeface="Calibri" panose="020F0502020204030204" pitchFamily="34" charset="0"/>
                <a:cs typeface="Arial" panose="020B0604020202020204" pitchFamily="34" charset="0"/>
              </a:rPr>
              <a:t>Financement couvrant le coût de réduction des frais de garderie</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t>Tableaux des revenus provenant des frais perçus auprès des parents</a:t>
            </a:r>
          </a:p>
        </p:txBody>
      </p:sp>
      <p:sp>
        <p:nvSpPr>
          <p:cNvPr id="3" name="Content Placeholder 2"/>
          <p:cNvSpPr>
            <a:spLocks noGrp="1"/>
          </p:cNvSpPr>
          <p:nvPr>
            <p:ph idx="1"/>
          </p:nvPr>
        </p:nvSpPr>
        <p:spPr>
          <a:xfrm>
            <a:off x="865809" y="2728451"/>
            <a:ext cx="10708124" cy="3491373"/>
          </a:xfrm>
        </p:spPr>
        <p:txBody>
          <a:bodyPr/>
          <a:lstStyle/>
          <a:p>
            <a:pPr marL="0" lvl="0" indent="0" fontAlgn="auto">
              <a:spcBef>
                <a:spcPts val="0"/>
              </a:spcBef>
              <a:spcAft>
                <a:spcPts val="0"/>
              </a:spcAft>
              <a:buNone/>
              <a:defRPr/>
            </a:pPr>
            <a:r>
              <a:rPr lang="fr-CA" sz="2400" b="1" dirty="0"/>
              <a:t>Il y a DEUX tableaux des revenus provenant des frais perçus auprès des parents pour les garderies familiales et collectives subventionnées.</a:t>
            </a:r>
          </a:p>
          <a:p>
            <a:pPr marL="514350" lvl="0" indent="-514350" fontAlgn="auto">
              <a:lnSpc>
                <a:spcPct val="150000"/>
              </a:lnSpc>
              <a:spcBef>
                <a:spcPts val="0"/>
              </a:spcBef>
              <a:spcAft>
                <a:spcPts val="0"/>
              </a:spcAft>
              <a:buFont typeface="+mj-lt"/>
              <a:buAutoNum type="arabicPeriod"/>
              <a:defRPr/>
            </a:pPr>
            <a:r>
              <a:rPr lang="fr-CA" sz="2400" dirty="0"/>
              <a:t>Lorsque le titulaire de licence n’est pas classé EJE II ou EJE III</a:t>
            </a:r>
          </a:p>
          <a:p>
            <a:pPr marL="514350" lvl="0" indent="-514350" fontAlgn="auto">
              <a:lnSpc>
                <a:spcPct val="150000"/>
              </a:lnSpc>
              <a:spcBef>
                <a:spcPts val="0"/>
              </a:spcBef>
              <a:spcAft>
                <a:spcPts val="0"/>
              </a:spcAft>
              <a:buFont typeface="+mj-lt"/>
              <a:buAutoNum type="arabicPeriod"/>
              <a:defRPr/>
            </a:pPr>
            <a:r>
              <a:rPr lang="fr-CA" sz="2400" dirty="0"/>
              <a:t>Lorsque le titulaire de licence est classé EJE II ou EJE III</a:t>
            </a:r>
          </a:p>
          <a:p>
            <a:pPr marL="0" lvl="0" indent="0" fontAlgn="auto">
              <a:spcBef>
                <a:spcPts val="0"/>
              </a:spcBef>
              <a:spcAft>
                <a:spcPts val="0"/>
              </a:spcAft>
              <a:buNone/>
              <a:defRPr/>
            </a:pPr>
            <a:r>
              <a:rPr lang="fr-CA" sz="2400" dirty="0"/>
              <a:t/>
            </a:r>
            <a:br>
              <a:rPr lang="fr-CA" sz="2400" dirty="0"/>
            </a:br>
            <a:r>
              <a:rPr lang="fr-CA" sz="2400" dirty="0"/>
              <a:t>Comme les frais de garderie seront dorénavant les mêmes pour les deux types de garderie, la subvention couvrant le coût de réduction des frais de garderie sera plus élevée pour les garderies à domicile avec des EJE dûment formés.</a:t>
            </a:r>
          </a:p>
          <a:p>
            <a:endParaRPr lang="en-CA" dirty="0"/>
          </a:p>
        </p:txBody>
      </p:sp>
      <p:sp>
        <p:nvSpPr>
          <p:cNvPr id="4" name="Slide Number Placeholder 3"/>
          <p:cNvSpPr>
            <a:spLocks noGrp="1"/>
          </p:cNvSpPr>
          <p:nvPr>
            <p:ph type="sldNum" sz="quarter" idx="10"/>
          </p:nvPr>
        </p:nvSpPr>
        <p:spPr/>
        <p:txBody>
          <a:bodyPr/>
          <a:lstStyle/>
          <a:p>
            <a:fld id="{B4A052D0-8619-4288-8621-37923DAD09E6}" type="slidenum">
              <a:rPr lang="en-CA" smtClean="0"/>
              <a:t>13</a:t>
            </a:fld>
            <a:endParaRPr lang="en-CA"/>
          </a:p>
        </p:txBody>
      </p:sp>
    </p:spTree>
    <p:extLst>
      <p:ext uri="{BB962C8B-B14F-4D97-AF65-F5344CB8AC3E}">
        <p14:creationId xmlns:p14="http://schemas.microsoft.com/office/powerpoint/2010/main" val="394310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613315" y="-328063"/>
            <a:ext cx="8693971"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2000" b="1" dirty="0"/>
          </a:p>
          <a:p>
            <a:endParaRPr lang="en-US" sz="2000" b="1" dirty="0"/>
          </a:p>
          <a:p>
            <a:r>
              <a:rPr lang="fr-CA" b="1"/>
              <a:t>Garderies familiales ou collectives subventionnées – titulaires de licence </a:t>
            </a:r>
            <a:r>
              <a:rPr lang="fr-CA" b="1" u="sng"/>
              <a:t>NON</a:t>
            </a:r>
            <a:r>
              <a:rPr lang="fr-CA" b="1"/>
              <a:t> classés EJE II ou III</a:t>
            </a:r>
          </a:p>
          <a:p>
            <a:r>
              <a:rPr lang="fr-CA"/>
              <a:t>TABLEAU DES REVENUS PROVENANT DES FRAIS PERÇUS AUPRÈS DES PARENTS – en vigueur le 2 avril 2023</a:t>
            </a:r>
          </a:p>
        </p:txBody>
      </p:sp>
      <p:graphicFrame>
        <p:nvGraphicFramePr>
          <p:cNvPr id="4" name="Table 3"/>
          <p:cNvGraphicFramePr>
            <a:graphicFrameLocks noGrp="1"/>
          </p:cNvGraphicFramePr>
          <p:nvPr>
            <p:extLst>
              <p:ext uri="{D42A27DB-BD31-4B8C-83A1-F6EECF244321}">
                <p14:modId xmlns:p14="http://schemas.microsoft.com/office/powerpoint/2010/main" val="2942869855"/>
              </p:ext>
            </p:extLst>
          </p:nvPr>
        </p:nvGraphicFramePr>
        <p:xfrm>
          <a:off x="635617" y="1377125"/>
          <a:ext cx="10961650" cy="5118220"/>
        </p:xfrm>
        <a:graphic>
          <a:graphicData uri="http://schemas.openxmlformats.org/drawingml/2006/table">
            <a:tbl>
              <a:tblPr firstRow="1" firstCol="1" bandRow="1">
                <a:tableStyleId>{5C22544A-7EE6-4342-B048-85BDC9FD1C3A}</a:tableStyleId>
              </a:tblPr>
              <a:tblGrid>
                <a:gridCol w="1460812">
                  <a:extLst>
                    <a:ext uri="{9D8B030D-6E8A-4147-A177-3AD203B41FA5}">
                      <a16:colId xmlns:a16="http://schemas.microsoft.com/office/drawing/2014/main" val="2423950856"/>
                    </a:ext>
                  </a:extLst>
                </a:gridCol>
                <a:gridCol w="1658116">
                  <a:extLst>
                    <a:ext uri="{9D8B030D-6E8A-4147-A177-3AD203B41FA5}">
                      <a16:colId xmlns:a16="http://schemas.microsoft.com/office/drawing/2014/main" val="1492604118"/>
                    </a:ext>
                  </a:extLst>
                </a:gridCol>
                <a:gridCol w="1709875">
                  <a:extLst>
                    <a:ext uri="{9D8B030D-6E8A-4147-A177-3AD203B41FA5}">
                      <a16:colId xmlns:a16="http://schemas.microsoft.com/office/drawing/2014/main" val="3976718396"/>
                    </a:ext>
                  </a:extLst>
                </a:gridCol>
                <a:gridCol w="1709875">
                  <a:extLst>
                    <a:ext uri="{9D8B030D-6E8A-4147-A177-3AD203B41FA5}">
                      <a16:colId xmlns:a16="http://schemas.microsoft.com/office/drawing/2014/main" val="1991870615"/>
                    </a:ext>
                  </a:extLst>
                </a:gridCol>
                <a:gridCol w="1679773">
                  <a:extLst>
                    <a:ext uri="{9D8B030D-6E8A-4147-A177-3AD203B41FA5}">
                      <a16:colId xmlns:a16="http://schemas.microsoft.com/office/drawing/2014/main" val="4207966416"/>
                    </a:ext>
                  </a:extLst>
                </a:gridCol>
                <a:gridCol w="1435606">
                  <a:extLst>
                    <a:ext uri="{9D8B030D-6E8A-4147-A177-3AD203B41FA5}">
                      <a16:colId xmlns:a16="http://schemas.microsoft.com/office/drawing/2014/main" val="3038128662"/>
                    </a:ext>
                  </a:extLst>
                </a:gridCol>
                <a:gridCol w="1307593">
                  <a:extLst>
                    <a:ext uri="{9D8B030D-6E8A-4147-A177-3AD203B41FA5}">
                      <a16:colId xmlns:a16="http://schemas.microsoft.com/office/drawing/2014/main" val="2037581901"/>
                    </a:ext>
                  </a:extLst>
                </a:gridCol>
              </a:tblGrid>
              <a:tr h="526462">
                <a:tc>
                  <a:txBody>
                    <a:bodyPr/>
                    <a:lstStyle/>
                    <a:p>
                      <a:pPr algn="ctr">
                        <a:lnSpc>
                          <a:spcPct val="107000"/>
                        </a:lnSpc>
                        <a:spcBef>
                          <a:spcPts val="600"/>
                        </a:spcBef>
                        <a:spcAft>
                          <a:spcPts val="600"/>
                        </a:spcAft>
                      </a:pPr>
                      <a:r>
                        <a:rPr lang="fr-CA" sz="900">
                          <a:solidFill>
                            <a:schemeClr val="tx1"/>
                          </a:solidFill>
                        </a:rPr>
                        <a:t>ÂGE DE L’ENFANT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rPr>
                        <a:t>HEURES DE GARDE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rPr>
                        <a:t>FRAIS QUOTIDIENS MAXIMAUX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rPr>
                        <a:t>FRAIS ADDITIONNELS QUOTIDIENS MAXIMAUX NON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rPr>
                        <a:t>FRAIS QUOTIDIENS MAXIMAUX FACTURÉS AUX PARENTS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900">
                          <a:solidFill>
                            <a:schemeClr val="tx1"/>
                          </a:solidFill>
                        </a:rPr>
                        <a:t>TOTAL DES FRAIS ASSUMÉS PAR LES PARENTS PAR ENFANT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68635938"/>
                  </a:ext>
                </a:extLst>
              </a:tr>
              <a:tr h="273504">
                <a:tc rowSpan="3">
                  <a:txBody>
                    <a:bodyPr/>
                    <a:lstStyle/>
                    <a:p>
                      <a:pPr algn="ctr">
                        <a:lnSpc>
                          <a:spcPct val="107000"/>
                        </a:lnSpc>
                        <a:spcBef>
                          <a:spcPts val="600"/>
                        </a:spcBef>
                        <a:spcAft>
                          <a:spcPts val="600"/>
                        </a:spcAft>
                      </a:pPr>
                      <a:r>
                        <a:rPr lang="fr-CA" sz="1000">
                          <a:solidFill>
                            <a:schemeClr val="tx1"/>
                          </a:solidFill>
                        </a:rPr>
                        <a:t>Enfant en bas âge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moins de 4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4,00 $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6,10 $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11,10 $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2772990"/>
                  </a:ext>
                </a:extLst>
              </a:tr>
              <a:tr h="273760">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de 4 à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8,00 $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b="0">
                          <a:solidFill>
                            <a:schemeClr val="tx1"/>
                          </a:solidFill>
                        </a:rPr>
                        <a:t>10,00 $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12,20 $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22,20 $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892495386"/>
                  </a:ext>
                </a:extLst>
              </a:tr>
              <a:tr h="273760">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plus de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18,30 $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33,30 $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792012"/>
                  </a:ext>
                </a:extLst>
              </a:tr>
              <a:tr h="273504">
                <a:tc rowSpan="3">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préscolaire </a:t>
                      </a:r>
                    </a:p>
                    <a:p>
                      <a:pPr algn="ctr">
                        <a:lnSpc>
                          <a:spcPct val="107000"/>
                        </a:lnSpc>
                        <a:spcAft>
                          <a:spcPts val="600"/>
                        </a:spcAft>
                      </a:pPr>
                      <a:r>
                        <a:rPr lang="fr-CA" sz="1000">
                          <a:solidFill>
                            <a:schemeClr val="tx1"/>
                          </a:solidFill>
                        </a:rPr>
                        <a:t>(prématernelle et maternelle comprises)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moins de 4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4,00 $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4,10 $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118090"/>
                  </a:ext>
                </a:extLst>
              </a:tr>
              <a:tr h="273760">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de 4 à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8,00 $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b="0">
                          <a:solidFill>
                            <a:schemeClr val="tx1"/>
                          </a:solidFill>
                        </a:rPr>
                        <a:t>10,00 $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10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513707332"/>
                  </a:ext>
                </a:extLst>
              </a:tr>
              <a:tr h="279729">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plus de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12,30 $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667307"/>
                  </a:ext>
                </a:extLst>
              </a:tr>
              <a:tr h="360983">
                <a:tc rowSpan="6">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scolaire</a:t>
                      </a:r>
                    </a:p>
                    <a:p>
                      <a:pPr algn="ctr">
                        <a:lnSpc>
                          <a:spcPct val="107000"/>
                        </a:lnSpc>
                        <a:spcAft>
                          <a:spcPts val="600"/>
                        </a:spcAft>
                      </a:pPr>
                      <a:r>
                        <a:rPr lang="fr-CA" sz="1000">
                          <a:solidFill>
                            <a:schemeClr val="tx1"/>
                          </a:solidFill>
                        </a:rPr>
                        <a:t>(1</a:t>
                      </a:r>
                      <a:r>
                        <a:rPr lang="fr-CA" sz="1000" baseline="30000">
                          <a:solidFill>
                            <a:schemeClr val="tx1"/>
                          </a:solidFill>
                        </a:rPr>
                        <a:t>re </a:t>
                      </a:r>
                      <a:r>
                        <a:rPr lang="fr-CA" sz="1000">
                          <a:solidFill>
                            <a:schemeClr val="tx1"/>
                          </a:solidFill>
                        </a:rPr>
                        <a:t>année et plus)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b="1">
                          <a:solidFill>
                            <a:schemeClr val="tx1"/>
                          </a:solidFill>
                        </a:rPr>
                        <a:t>jours de classe</a:t>
                      </a:r>
                      <a:r>
                        <a:rPr lang="fr-CA" sz="1000">
                          <a:solidFill>
                            <a:schemeClr val="tx1"/>
                          </a:solidFill>
                        </a:rPr>
                        <a:t/>
                      </a:r>
                      <a:br>
                        <a:rPr lang="fr-CA" sz="1000">
                          <a:solidFill>
                            <a:schemeClr val="tx1"/>
                          </a:solidFill>
                        </a:rPr>
                      </a:br>
                      <a:r>
                        <a:rPr lang="fr-CA" sz="1000">
                          <a:solidFill>
                            <a:schemeClr val="tx1"/>
                          </a:solidFill>
                        </a:rPr>
                        <a:t>– 1 période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fr-CA" sz="10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0784643"/>
                  </a:ext>
                </a:extLst>
              </a:tr>
              <a:tr h="360983">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2 périodes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0526454"/>
                  </a:ext>
                </a:extLst>
              </a:tr>
              <a:tr h="360983">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10,00 $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27541"/>
                  </a:ext>
                </a:extLst>
              </a:tr>
              <a:tr h="443799">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journées pédagogiques et congés scolaires – moins de 4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8,10 $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000">
                          <a:solidFill>
                            <a:schemeClr val="tx1"/>
                          </a:solidFill>
                        </a:rPr>
                        <a:t>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2165293"/>
                  </a:ext>
                </a:extLst>
              </a:tr>
              <a:tr h="629925">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journées pédagogiques et congés scolaires – de 4 à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16,20 $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000">
                          <a:solidFill>
                            <a:schemeClr val="tx1"/>
                          </a:solidFill>
                        </a:rPr>
                        <a:t>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6579171"/>
                  </a:ext>
                </a:extLst>
              </a:tr>
              <a:tr h="534382">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plus de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24,30 $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000">
                          <a:solidFill>
                            <a:schemeClr val="tx1"/>
                          </a:solidFill>
                        </a:rPr>
                        <a:t>_____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00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6681481"/>
                  </a:ext>
                </a:extLst>
              </a:tr>
            </a:tbl>
          </a:graphicData>
        </a:graphic>
      </p:graphicFrame>
      <p:sp>
        <p:nvSpPr>
          <p:cNvPr id="5" name="Title 1"/>
          <p:cNvSpPr>
            <a:spLocks noGrp="1"/>
          </p:cNvSpPr>
          <p:nvPr>
            <p:ph type="title"/>
          </p:nvPr>
        </p:nvSpPr>
        <p:spPr>
          <a:xfrm>
            <a:off x="613315" y="302879"/>
            <a:ext cx="8416385" cy="1362636"/>
          </a:xfrm>
        </p:spPr>
        <p:txBody>
          <a:bodyPr/>
          <a:lstStyle/>
          <a:p>
            <a:r>
              <a:rPr lang="fr-CA" sz="1800">
                <a:ea typeface="Times New Roman" panose="02020603050405020304" pitchFamily="18" charset="0"/>
                <a:cs typeface="Arial" panose="020B0604020202020204" pitchFamily="34" charset="0"/>
              </a:rPr>
              <a:t/>
            </a:r>
            <a:br>
              <a:rPr lang="fr-CA" sz="1800">
                <a:ea typeface="Times New Roman" panose="02020603050405020304" pitchFamily="18" charset="0"/>
                <a:cs typeface="Arial" panose="020B0604020202020204" pitchFamily="34" charset="0"/>
              </a:rPr>
            </a:br>
            <a:endParaRPr lang="fr-CA" sz="180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84051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5" y="302879"/>
            <a:ext cx="8024743" cy="848710"/>
          </a:xfrm>
        </p:spPr>
        <p:txBody>
          <a:bodyPr/>
          <a:lstStyle/>
          <a:p>
            <a:pPr fontAlgn="auto">
              <a:spcBef>
                <a:spcPts val="0"/>
              </a:spcBef>
              <a:spcAft>
                <a:spcPts val="0"/>
              </a:spcAft>
              <a:defRPr/>
            </a:pPr>
            <a:r>
              <a:rPr lang="fr-CA" sz="1800"/>
              <a:t>Garderies familiales et collectives – titulaires de licence classés EJE II ou EJE III</a:t>
            </a:r>
            <a:br>
              <a:rPr lang="fr-CA" sz="1800"/>
            </a:br>
            <a:r>
              <a:rPr lang="fr-CA" sz="1800" b="0">
                <a:ea typeface="Times New Roman" panose="02020603050405020304" pitchFamily="18" charset="0"/>
                <a:cs typeface="Arial" panose="020B0604020202020204" pitchFamily="34" charset="0"/>
              </a:rPr>
              <a:t>TABLEAU DES REVENUS PROVENANT DES FRAIS PERÇUS AUPRÈS DES PARENTS – en vigueur le 2 avril 2023 </a:t>
            </a:r>
            <a:r>
              <a:rPr lang="fr-CA" sz="1800"/>
              <a:t/>
            </a:r>
            <a:br>
              <a:rPr lang="fr-CA" sz="1800"/>
            </a:br>
            <a:endParaRPr lang="fr-CA" sz="1800"/>
          </a:p>
        </p:txBody>
      </p:sp>
      <p:graphicFrame>
        <p:nvGraphicFramePr>
          <p:cNvPr id="8" name="Table 7"/>
          <p:cNvGraphicFramePr>
            <a:graphicFrameLocks noGrp="1"/>
          </p:cNvGraphicFramePr>
          <p:nvPr>
            <p:extLst>
              <p:ext uri="{D42A27DB-BD31-4B8C-83A1-F6EECF244321}">
                <p14:modId xmlns:p14="http://schemas.microsoft.com/office/powerpoint/2010/main" val="1440965004"/>
              </p:ext>
            </p:extLst>
          </p:nvPr>
        </p:nvGraphicFramePr>
        <p:xfrm>
          <a:off x="613317" y="1319112"/>
          <a:ext cx="10972799" cy="5401247"/>
        </p:xfrm>
        <a:graphic>
          <a:graphicData uri="http://schemas.openxmlformats.org/drawingml/2006/table">
            <a:tbl>
              <a:tblPr firstRow="1" firstCol="1" bandRow="1">
                <a:tableStyleId>{5C22544A-7EE6-4342-B048-85BDC9FD1C3A}</a:tableStyleId>
              </a:tblPr>
              <a:tblGrid>
                <a:gridCol w="1408958">
                  <a:extLst>
                    <a:ext uri="{9D8B030D-6E8A-4147-A177-3AD203B41FA5}">
                      <a16:colId xmlns:a16="http://schemas.microsoft.com/office/drawing/2014/main" val="2869596013"/>
                    </a:ext>
                  </a:extLst>
                </a:gridCol>
                <a:gridCol w="1728755">
                  <a:extLst>
                    <a:ext uri="{9D8B030D-6E8A-4147-A177-3AD203B41FA5}">
                      <a16:colId xmlns:a16="http://schemas.microsoft.com/office/drawing/2014/main" val="946764855"/>
                    </a:ext>
                  </a:extLst>
                </a:gridCol>
                <a:gridCol w="1696292">
                  <a:extLst>
                    <a:ext uri="{9D8B030D-6E8A-4147-A177-3AD203B41FA5}">
                      <a16:colId xmlns:a16="http://schemas.microsoft.com/office/drawing/2014/main" val="3464307494"/>
                    </a:ext>
                  </a:extLst>
                </a:gridCol>
                <a:gridCol w="1696292">
                  <a:extLst>
                    <a:ext uri="{9D8B030D-6E8A-4147-A177-3AD203B41FA5}">
                      <a16:colId xmlns:a16="http://schemas.microsoft.com/office/drawing/2014/main" val="219752688"/>
                    </a:ext>
                  </a:extLst>
                </a:gridCol>
                <a:gridCol w="1696292">
                  <a:extLst>
                    <a:ext uri="{9D8B030D-6E8A-4147-A177-3AD203B41FA5}">
                      <a16:colId xmlns:a16="http://schemas.microsoft.com/office/drawing/2014/main" val="1659254600"/>
                    </a:ext>
                  </a:extLst>
                </a:gridCol>
                <a:gridCol w="1441424">
                  <a:extLst>
                    <a:ext uri="{9D8B030D-6E8A-4147-A177-3AD203B41FA5}">
                      <a16:colId xmlns:a16="http://schemas.microsoft.com/office/drawing/2014/main" val="3580388017"/>
                    </a:ext>
                  </a:extLst>
                </a:gridCol>
                <a:gridCol w="1304786">
                  <a:extLst>
                    <a:ext uri="{9D8B030D-6E8A-4147-A177-3AD203B41FA5}">
                      <a16:colId xmlns:a16="http://schemas.microsoft.com/office/drawing/2014/main" val="1237468423"/>
                    </a:ext>
                  </a:extLst>
                </a:gridCol>
              </a:tblGrid>
              <a:tr h="444328">
                <a:tc>
                  <a:txBody>
                    <a:bodyPr/>
                    <a:lstStyle/>
                    <a:p>
                      <a:pPr algn="ctr">
                        <a:lnSpc>
                          <a:spcPct val="107000"/>
                        </a:lnSpc>
                        <a:spcBef>
                          <a:spcPts val="600"/>
                        </a:spcBef>
                        <a:spcAft>
                          <a:spcPts val="600"/>
                        </a:spcAft>
                      </a:pPr>
                      <a:r>
                        <a:rPr lang="fr-CA" sz="90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rPr>
                        <a:t>FRAIS ADDITIONNELS QUOTIDIENS MAXIMAUX 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90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3243714201"/>
                  </a:ext>
                </a:extLst>
              </a:tr>
              <a:tr h="306665">
                <a:tc rowSpan="3">
                  <a:txBody>
                    <a:bodyPr/>
                    <a:lstStyle/>
                    <a:p>
                      <a:pPr algn="ctr">
                        <a:lnSpc>
                          <a:spcPct val="107000"/>
                        </a:lnSpc>
                        <a:spcBef>
                          <a:spcPts val="600"/>
                        </a:spcBef>
                        <a:spcAft>
                          <a:spcPts val="600"/>
                        </a:spcAft>
                      </a:pPr>
                      <a:r>
                        <a:rPr lang="fr-CA" sz="1000">
                          <a:solidFill>
                            <a:schemeClr val="tx1"/>
                          </a:solidFill>
                        </a:rPr>
                        <a:t>Enfant en bas âge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2114646487"/>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717417"/>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45,00 $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3869023248"/>
                  </a:ext>
                </a:extLst>
              </a:tr>
              <a:tr h="306665">
                <a:tc rowSpan="3">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préscolaire </a:t>
                      </a:r>
                    </a:p>
                    <a:p>
                      <a:pPr algn="ctr">
                        <a:lnSpc>
                          <a:spcPct val="107000"/>
                        </a:lnSpc>
                        <a:spcAft>
                          <a:spcPts val="600"/>
                        </a:spcAft>
                      </a:pPr>
                      <a:r>
                        <a:rPr lang="fr-CA" sz="1000">
                          <a:solidFill>
                            <a:schemeClr val="tx1"/>
                          </a:solidFill>
                        </a:rPr>
                        <a:t>(prématernelle et maternelle comprises)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5,40 $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4304706"/>
                  </a:ext>
                </a:extLst>
              </a:tr>
              <a:tr h="306665">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 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1474110401"/>
                  </a:ext>
                </a:extLst>
              </a:tr>
              <a:tr h="307509">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 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16,20 $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395383"/>
                  </a:ext>
                </a:extLst>
              </a:tr>
              <a:tr h="474797">
                <a:tc rowSpan="6">
                  <a:txBody>
                    <a:bodyPr/>
                    <a:lstStyle/>
                    <a:p>
                      <a:pPr algn="ctr">
                        <a:lnSpc>
                          <a:spcPct val="107000"/>
                        </a:lnSpc>
                        <a:spcBef>
                          <a:spcPts val="600"/>
                        </a:spcBef>
                        <a:spcAft>
                          <a:spcPts val="0"/>
                        </a:spcAft>
                      </a:pPr>
                      <a:r>
                        <a:rPr lang="fr-CA" sz="1000">
                          <a:solidFill>
                            <a:schemeClr val="tx1"/>
                          </a:solidFill>
                        </a:rPr>
                        <a:t>Enfant d’âge</a:t>
                      </a:r>
                    </a:p>
                    <a:p>
                      <a:pPr algn="ctr">
                        <a:lnSpc>
                          <a:spcPct val="107000"/>
                        </a:lnSpc>
                        <a:spcAft>
                          <a:spcPts val="600"/>
                        </a:spcAft>
                      </a:pPr>
                      <a:r>
                        <a:rPr lang="fr-CA" sz="1000">
                          <a:solidFill>
                            <a:schemeClr val="tx1"/>
                          </a:solidFill>
                        </a:rPr>
                        <a:t>scolaire</a:t>
                      </a:r>
                    </a:p>
                    <a:p>
                      <a:pPr algn="ctr">
                        <a:lnSpc>
                          <a:spcPct val="107000"/>
                        </a:lnSpc>
                        <a:spcAft>
                          <a:spcPts val="600"/>
                        </a:spcAft>
                      </a:pPr>
                      <a:r>
                        <a:rPr lang="fr-CA" sz="1000">
                          <a:solidFill>
                            <a:schemeClr val="tx1"/>
                          </a:solidFill>
                        </a:rPr>
                        <a:t>(1</a:t>
                      </a:r>
                      <a:r>
                        <a:rPr lang="fr-CA" sz="1000" baseline="30000">
                          <a:solidFill>
                            <a:schemeClr val="tx1"/>
                          </a:solidFill>
                        </a:rPr>
                        <a:t>re </a:t>
                      </a:r>
                      <a:r>
                        <a:rPr lang="fr-CA" sz="1000">
                          <a:solidFill>
                            <a:schemeClr val="tx1"/>
                          </a:solidFill>
                        </a:rPr>
                        <a:t>année et plus)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b="1">
                          <a:solidFill>
                            <a:schemeClr val="tx1"/>
                          </a:solidFill>
                        </a:rPr>
                        <a:t>jours de classe</a:t>
                      </a:r>
                      <a:r>
                        <a:rPr lang="fr-CA" sz="1000">
                          <a:solidFill>
                            <a:schemeClr val="tx1"/>
                          </a:solidFill>
                        </a:rPr>
                        <a:t/>
                      </a:r>
                      <a:br>
                        <a:rPr lang="fr-CA" sz="1000">
                          <a:solidFill>
                            <a:schemeClr val="tx1"/>
                          </a:solidFill>
                        </a:rPr>
                      </a:br>
                      <a:r>
                        <a:rPr lang="fr-CA" sz="1000">
                          <a:solidFill>
                            <a:schemeClr val="tx1"/>
                          </a:solidFill>
                        </a:rPr>
                        <a:t>– 1 période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0"/>
                        </a:spcAft>
                      </a:pPr>
                      <a:r>
                        <a:rPr lang="fr-CA" sz="10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3316202394"/>
                  </a:ext>
                </a:extLst>
              </a:tr>
              <a:tr h="426028">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2 périodes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1789929"/>
                  </a:ext>
                </a:extLst>
              </a:tr>
              <a:tr h="488372">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solidFill>
                            <a:schemeClr val="tx1"/>
                          </a:solidFill>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10,00 $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000"/>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2636247675"/>
                  </a:ext>
                </a:extLst>
              </a:tr>
              <a:tr h="619236">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journées pédagogiques et</a:t>
                      </a:r>
                      <a:br>
                        <a:rPr lang="fr-CA" sz="1000">
                          <a:solidFill>
                            <a:schemeClr val="tx1"/>
                          </a:solidFill>
                        </a:rPr>
                      </a:br>
                      <a:r>
                        <a:rPr lang="fr-CA" sz="1000">
                          <a:solidFill>
                            <a:schemeClr val="tx1"/>
                          </a:solidFill>
                        </a:rPr>
                        <a:t>congés scolaires – moins</a:t>
                      </a:r>
                      <a:br>
                        <a:rPr lang="fr-CA" sz="1000">
                          <a:solidFill>
                            <a:schemeClr val="tx1"/>
                          </a:solidFill>
                        </a:rPr>
                      </a:br>
                      <a:r>
                        <a:rPr lang="fr-CA" sz="1000">
                          <a:solidFill>
                            <a:schemeClr val="tx1"/>
                          </a:solidFill>
                        </a:rPr>
                        <a:t>de 4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9,40 $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000">
                          <a:solidFill>
                            <a:schemeClr val="tx1"/>
                          </a:solidFill>
                        </a:rPr>
                        <a:t> </a:t>
                      </a:r>
                    </a:p>
                    <a:p>
                      <a:pPr algn="ctr">
                        <a:lnSpc>
                          <a:spcPct val="107000"/>
                        </a:lnSpc>
                        <a:spcAft>
                          <a:spcPts val="600"/>
                        </a:spcAft>
                      </a:pPr>
                      <a:r>
                        <a:rPr lang="fr-CA" sz="1000">
                          <a:solidFill>
                            <a:schemeClr val="tx1"/>
                          </a:solidFill>
                        </a:rPr>
                        <a:t>------</a:t>
                      </a:r>
                    </a:p>
                    <a:p>
                      <a:pPr algn="ctr">
                        <a:lnSpc>
                          <a:spcPct val="107000"/>
                        </a:lnSpc>
                        <a:spcAft>
                          <a:spcPts val="0"/>
                        </a:spcAft>
                      </a:pPr>
                      <a:r>
                        <a:rPr lang="fr-CA" sz="1000">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141371"/>
                  </a:ext>
                </a:extLst>
              </a:tr>
              <a:tr h="459999">
                <a:tc vMerge="1">
                  <a:txBody>
                    <a:bodyPr/>
                    <a:lstStyle/>
                    <a:p>
                      <a:endParaRPr lang="en-CA"/>
                    </a:p>
                  </a:txBody>
                  <a:tcPr/>
                </a:tc>
                <a:tc>
                  <a:txBody>
                    <a:bodyPr/>
                    <a:lstStyle/>
                    <a:p>
                      <a:pPr algn="ctr">
                        <a:lnSpc>
                          <a:spcPct val="107000"/>
                        </a:lnSpc>
                        <a:spcBef>
                          <a:spcPts val="600"/>
                        </a:spcBef>
                        <a:spcAft>
                          <a:spcPts val="600"/>
                        </a:spcAft>
                      </a:pPr>
                      <a:r>
                        <a:rPr lang="fr-CA" sz="1000">
                          <a:solidFill>
                            <a:schemeClr val="tx1"/>
                          </a:solidFill>
                        </a:rPr>
                        <a:t>journées pédagogiques et congés scolaires – de 4 à</a:t>
                      </a:r>
                      <a:br>
                        <a:rPr lang="fr-CA" sz="1000">
                          <a:solidFill>
                            <a:schemeClr val="tx1"/>
                          </a:solidFill>
                        </a:rPr>
                      </a:br>
                      <a:r>
                        <a:rPr lang="fr-CA" sz="1000">
                          <a:solidFill>
                            <a:schemeClr val="tx1"/>
                          </a:solidFill>
                        </a:rPr>
                        <a:t>10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18,80 $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600"/>
                        </a:spcAft>
                      </a:pPr>
                      <a:r>
                        <a:rPr lang="fr-CA" sz="10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0"/>
                        </a:spcAft>
                      </a:pPr>
                      <a:r>
                        <a:rPr lang="fr-CA" sz="1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735410538"/>
                  </a:ext>
                </a:extLst>
              </a:tr>
              <a:tr h="306665">
                <a:tc vMerge="1">
                  <a:txBody>
                    <a:bodyPr/>
                    <a:lstStyle/>
                    <a:p>
                      <a:endParaRPr lang="en-CA"/>
                    </a:p>
                  </a:txBody>
                  <a:tcPr/>
                </a:tc>
                <a:tc>
                  <a:txBody>
                    <a:bodyPr/>
                    <a:lstStyle/>
                    <a:p>
                      <a:pPr>
                        <a:lnSpc>
                          <a:spcPct val="107000"/>
                        </a:lnSpc>
                        <a:spcBef>
                          <a:spcPts val="600"/>
                        </a:spcBef>
                        <a:spcAft>
                          <a:spcPts val="600"/>
                        </a:spcAft>
                      </a:pPr>
                      <a:r>
                        <a:rPr lang="fr-CA" sz="1000">
                          <a:solidFill>
                            <a:schemeClr val="tx1"/>
                          </a:solidFill>
                        </a:rPr>
                        <a:t>plus de 10 heures par jour</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28,20 $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0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0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0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817708"/>
                  </a:ext>
                </a:extLst>
              </a:tr>
            </a:tbl>
          </a:graphicData>
        </a:graphic>
      </p:graphicFrame>
    </p:spTree>
    <p:extLst>
      <p:ext uri="{BB962C8B-B14F-4D97-AF65-F5344CB8AC3E}">
        <p14:creationId xmlns:p14="http://schemas.microsoft.com/office/powerpoint/2010/main" val="3724765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635617" y="302301"/>
            <a:ext cx="86063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CA" b="1"/>
              <a:t>Garderies familiales ou collectives subventionnées – titulaires de licence </a:t>
            </a:r>
            <a:r>
              <a:rPr lang="fr-CA" b="1" u="sng"/>
              <a:t>NON</a:t>
            </a:r>
            <a:r>
              <a:rPr lang="fr-CA" b="1"/>
              <a:t> classés EJE II ou III</a:t>
            </a:r>
          </a:p>
        </p:txBody>
      </p:sp>
      <p:graphicFrame>
        <p:nvGraphicFramePr>
          <p:cNvPr id="4" name="Table 3"/>
          <p:cNvGraphicFramePr>
            <a:graphicFrameLocks noGrp="1"/>
          </p:cNvGraphicFramePr>
          <p:nvPr>
            <p:extLst>
              <p:ext uri="{D42A27DB-BD31-4B8C-83A1-F6EECF244321}">
                <p14:modId xmlns:p14="http://schemas.microsoft.com/office/powerpoint/2010/main" val="2327285608"/>
              </p:ext>
            </p:extLst>
          </p:nvPr>
        </p:nvGraphicFramePr>
        <p:xfrm>
          <a:off x="635617" y="1063279"/>
          <a:ext cx="10961650" cy="4998853"/>
        </p:xfrm>
        <a:graphic>
          <a:graphicData uri="http://schemas.openxmlformats.org/drawingml/2006/table">
            <a:tbl>
              <a:tblPr firstRow="1" firstCol="1" bandRow="1">
                <a:tableStyleId>{5C22544A-7EE6-4342-B048-85BDC9FD1C3A}</a:tableStyleId>
              </a:tblPr>
              <a:tblGrid>
                <a:gridCol w="1460812">
                  <a:extLst>
                    <a:ext uri="{9D8B030D-6E8A-4147-A177-3AD203B41FA5}">
                      <a16:colId xmlns:a16="http://schemas.microsoft.com/office/drawing/2014/main" val="2423950856"/>
                    </a:ext>
                  </a:extLst>
                </a:gridCol>
                <a:gridCol w="1658116">
                  <a:extLst>
                    <a:ext uri="{9D8B030D-6E8A-4147-A177-3AD203B41FA5}">
                      <a16:colId xmlns:a16="http://schemas.microsoft.com/office/drawing/2014/main" val="1492604118"/>
                    </a:ext>
                  </a:extLst>
                </a:gridCol>
                <a:gridCol w="1709875">
                  <a:extLst>
                    <a:ext uri="{9D8B030D-6E8A-4147-A177-3AD203B41FA5}">
                      <a16:colId xmlns:a16="http://schemas.microsoft.com/office/drawing/2014/main" val="3976718396"/>
                    </a:ext>
                  </a:extLst>
                </a:gridCol>
                <a:gridCol w="1709875">
                  <a:extLst>
                    <a:ext uri="{9D8B030D-6E8A-4147-A177-3AD203B41FA5}">
                      <a16:colId xmlns:a16="http://schemas.microsoft.com/office/drawing/2014/main" val="1991870615"/>
                    </a:ext>
                  </a:extLst>
                </a:gridCol>
                <a:gridCol w="1679773">
                  <a:extLst>
                    <a:ext uri="{9D8B030D-6E8A-4147-A177-3AD203B41FA5}">
                      <a16:colId xmlns:a16="http://schemas.microsoft.com/office/drawing/2014/main" val="4207966416"/>
                    </a:ext>
                  </a:extLst>
                </a:gridCol>
                <a:gridCol w="1435606">
                  <a:extLst>
                    <a:ext uri="{9D8B030D-6E8A-4147-A177-3AD203B41FA5}">
                      <a16:colId xmlns:a16="http://schemas.microsoft.com/office/drawing/2014/main" val="3038128662"/>
                    </a:ext>
                  </a:extLst>
                </a:gridCol>
                <a:gridCol w="1307593">
                  <a:extLst>
                    <a:ext uri="{9D8B030D-6E8A-4147-A177-3AD203B41FA5}">
                      <a16:colId xmlns:a16="http://schemas.microsoft.com/office/drawing/2014/main" val="2037581901"/>
                    </a:ext>
                  </a:extLst>
                </a:gridCol>
              </a:tblGrid>
              <a:tr h="1779523">
                <a:tc>
                  <a:txBody>
                    <a:bodyPr/>
                    <a:lstStyle/>
                    <a:p>
                      <a:pPr algn="ctr">
                        <a:lnSpc>
                          <a:spcPct val="107000"/>
                        </a:lnSpc>
                        <a:spcBef>
                          <a:spcPts val="600"/>
                        </a:spcBef>
                        <a:spcAft>
                          <a:spcPts val="600"/>
                        </a:spcAft>
                      </a:pPr>
                      <a:r>
                        <a:rPr lang="fr-CA" sz="1600" dirty="0">
                          <a:solidFill>
                            <a:schemeClr val="tx1"/>
                          </a:solidFill>
                        </a:rPr>
                        <a:t>ÂGE DE L’ENFANT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HEURES DE GARDE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ADDITIONNELS</a:t>
                      </a:r>
                      <a:br>
                        <a:rPr lang="fr-CA" sz="1400" dirty="0">
                          <a:solidFill>
                            <a:schemeClr val="tx1"/>
                          </a:solidFill>
                        </a:rPr>
                      </a:br>
                      <a:r>
                        <a:rPr lang="fr-CA" sz="1400" dirty="0">
                          <a:solidFill>
                            <a:schemeClr val="tx1"/>
                          </a:solidFill>
                        </a:rPr>
                        <a:t>QUOTIDIENS MAXIMAUX</a:t>
                      </a:r>
                      <a:br>
                        <a:rPr lang="fr-CA" sz="1400" dirty="0">
                          <a:solidFill>
                            <a:schemeClr val="tx1"/>
                          </a:solidFill>
                        </a:rPr>
                      </a:br>
                      <a:r>
                        <a:rPr lang="fr-CA" sz="1400" dirty="0">
                          <a:solidFill>
                            <a:schemeClr val="tx1"/>
                          </a:solidFill>
                        </a:rPr>
                        <a:t>NON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68635938"/>
                  </a:ext>
                </a:extLst>
              </a:tr>
              <a:tr h="1072442">
                <a:tc rowSpan="3">
                  <a:txBody>
                    <a:bodyPr/>
                    <a:lstStyle/>
                    <a:p>
                      <a:pPr algn="ctr">
                        <a:lnSpc>
                          <a:spcPct val="107000"/>
                        </a:lnSpc>
                        <a:spcBef>
                          <a:spcPts val="600"/>
                        </a:spcBef>
                        <a:spcAft>
                          <a:spcPts val="600"/>
                        </a:spcAft>
                      </a:pPr>
                      <a:r>
                        <a:rPr lang="fr-CA" sz="2000">
                          <a:solidFill>
                            <a:schemeClr val="tx1"/>
                          </a:solidFill>
                        </a:rPr>
                        <a:t>Enfant en bas âge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dirty="0">
                          <a:solidFill>
                            <a:schemeClr val="tx1"/>
                          </a:solidFill>
                        </a:rPr>
                        <a:t>moins de 4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4,00 $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6,10 $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11,10 $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2772990"/>
                  </a:ext>
                </a:extLst>
              </a:tr>
              <a:tr h="1073444">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8,00 $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b="1" u="sng">
                          <a:solidFill>
                            <a:schemeClr val="tx1"/>
                          </a:solidFill>
                        </a:rPr>
                        <a:t>10,00</a:t>
                      </a:r>
                      <a:r>
                        <a:rPr lang="fr-CA" sz="2000" b="1">
                          <a:solidFill>
                            <a:schemeClr val="tx1"/>
                          </a:solidFill>
                        </a:rPr>
                        <a: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12,20 $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22,20 $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892495386"/>
                  </a:ext>
                </a:extLst>
              </a:tr>
              <a:tr h="1073444">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18,30 $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dirty="0">
                          <a:solidFill>
                            <a:schemeClr val="tx1"/>
                          </a:solidFill>
                        </a:rPr>
                        <a:t>33,30 $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792012"/>
                  </a:ext>
                </a:extLst>
              </a:tr>
            </a:tbl>
          </a:graphicData>
        </a:graphic>
      </p:graphicFrame>
    </p:spTree>
    <p:extLst>
      <p:ext uri="{BB962C8B-B14F-4D97-AF65-F5344CB8AC3E}">
        <p14:creationId xmlns:p14="http://schemas.microsoft.com/office/powerpoint/2010/main" val="2968899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5" y="302879"/>
            <a:ext cx="8024743" cy="848710"/>
          </a:xfrm>
        </p:spPr>
        <p:txBody>
          <a:bodyPr/>
          <a:lstStyle/>
          <a:p>
            <a:pPr fontAlgn="auto">
              <a:spcBef>
                <a:spcPts val="0"/>
              </a:spcBef>
              <a:spcAft>
                <a:spcPts val="0"/>
              </a:spcAft>
              <a:defRPr/>
            </a:pPr>
            <a:r>
              <a:rPr lang="fr-CA" sz="1800"/>
              <a:t>Garderies familiales ou collectives – titulaires de licence classés EJE II ou III</a:t>
            </a:r>
            <a:br>
              <a:rPr lang="fr-CA" sz="1800"/>
            </a:br>
            <a:endParaRPr lang="fr-CA" sz="1800"/>
          </a:p>
        </p:txBody>
      </p:sp>
      <p:graphicFrame>
        <p:nvGraphicFramePr>
          <p:cNvPr id="8" name="Table 7"/>
          <p:cNvGraphicFramePr>
            <a:graphicFrameLocks noGrp="1"/>
          </p:cNvGraphicFramePr>
          <p:nvPr>
            <p:extLst>
              <p:ext uri="{D42A27DB-BD31-4B8C-83A1-F6EECF244321}">
                <p14:modId xmlns:p14="http://schemas.microsoft.com/office/powerpoint/2010/main" val="430202999"/>
              </p:ext>
            </p:extLst>
          </p:nvPr>
        </p:nvGraphicFramePr>
        <p:xfrm>
          <a:off x="613317" y="1040365"/>
          <a:ext cx="10972799" cy="4963393"/>
        </p:xfrm>
        <a:graphic>
          <a:graphicData uri="http://schemas.openxmlformats.org/drawingml/2006/table">
            <a:tbl>
              <a:tblPr firstRow="1" firstCol="1" bandRow="1">
                <a:tableStyleId>{5C22544A-7EE6-4342-B048-85BDC9FD1C3A}</a:tableStyleId>
              </a:tblPr>
              <a:tblGrid>
                <a:gridCol w="1408958">
                  <a:extLst>
                    <a:ext uri="{9D8B030D-6E8A-4147-A177-3AD203B41FA5}">
                      <a16:colId xmlns:a16="http://schemas.microsoft.com/office/drawing/2014/main" val="2869596013"/>
                    </a:ext>
                  </a:extLst>
                </a:gridCol>
                <a:gridCol w="1728755">
                  <a:extLst>
                    <a:ext uri="{9D8B030D-6E8A-4147-A177-3AD203B41FA5}">
                      <a16:colId xmlns:a16="http://schemas.microsoft.com/office/drawing/2014/main" val="946764855"/>
                    </a:ext>
                  </a:extLst>
                </a:gridCol>
                <a:gridCol w="1696292">
                  <a:extLst>
                    <a:ext uri="{9D8B030D-6E8A-4147-A177-3AD203B41FA5}">
                      <a16:colId xmlns:a16="http://schemas.microsoft.com/office/drawing/2014/main" val="3464307494"/>
                    </a:ext>
                  </a:extLst>
                </a:gridCol>
                <a:gridCol w="1807720">
                  <a:extLst>
                    <a:ext uri="{9D8B030D-6E8A-4147-A177-3AD203B41FA5}">
                      <a16:colId xmlns:a16="http://schemas.microsoft.com/office/drawing/2014/main" val="219752688"/>
                    </a:ext>
                  </a:extLst>
                </a:gridCol>
                <a:gridCol w="1584864">
                  <a:extLst>
                    <a:ext uri="{9D8B030D-6E8A-4147-A177-3AD203B41FA5}">
                      <a16:colId xmlns:a16="http://schemas.microsoft.com/office/drawing/2014/main" val="1659254600"/>
                    </a:ext>
                  </a:extLst>
                </a:gridCol>
                <a:gridCol w="1441424">
                  <a:extLst>
                    <a:ext uri="{9D8B030D-6E8A-4147-A177-3AD203B41FA5}">
                      <a16:colId xmlns:a16="http://schemas.microsoft.com/office/drawing/2014/main" val="3580388017"/>
                    </a:ext>
                  </a:extLst>
                </a:gridCol>
                <a:gridCol w="1304786">
                  <a:extLst>
                    <a:ext uri="{9D8B030D-6E8A-4147-A177-3AD203B41FA5}">
                      <a16:colId xmlns:a16="http://schemas.microsoft.com/office/drawing/2014/main" val="1237468423"/>
                    </a:ext>
                  </a:extLst>
                </a:gridCol>
              </a:tblGrid>
              <a:tr h="1985359">
                <a:tc>
                  <a:txBody>
                    <a:bodyPr/>
                    <a:lstStyle/>
                    <a:p>
                      <a:pPr algn="ctr">
                        <a:lnSpc>
                          <a:spcPct val="107000"/>
                        </a:lnSpc>
                        <a:spcBef>
                          <a:spcPts val="600"/>
                        </a:spcBef>
                        <a:spcAft>
                          <a:spcPts val="600"/>
                        </a:spcAft>
                      </a:pPr>
                      <a:r>
                        <a:rPr lang="fr-CA" sz="1600" dirty="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ADDITIONNELS QUOTIDIENS MAXIMAUX 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3243714201"/>
                  </a:ext>
                </a:extLst>
              </a:tr>
              <a:tr h="992678">
                <a:tc rowSpan="3">
                  <a:txBody>
                    <a:bodyPr/>
                    <a:lstStyle/>
                    <a:p>
                      <a:pPr algn="ctr">
                        <a:lnSpc>
                          <a:spcPct val="107000"/>
                        </a:lnSpc>
                        <a:spcBef>
                          <a:spcPts val="600"/>
                        </a:spcBef>
                        <a:spcAft>
                          <a:spcPts val="600"/>
                        </a:spcAft>
                      </a:pPr>
                      <a:r>
                        <a:rPr lang="fr-CA" sz="2000">
                          <a:solidFill>
                            <a:schemeClr val="tx1"/>
                          </a:solidFill>
                        </a:rPr>
                        <a:t>Enfant en bas âge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2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2114646487"/>
                  </a:ext>
                </a:extLst>
              </a:tr>
              <a:tr h="992678">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b="1" u="sng">
                          <a:solidFill>
                            <a:schemeClr val="tx1"/>
                          </a:solidFill>
                        </a:rPr>
                        <a:t>10,00</a:t>
                      </a:r>
                      <a:r>
                        <a:rPr lang="fr-CA" sz="2000" b="1">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20,00 $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1717417"/>
                  </a:ext>
                </a:extLst>
              </a:tr>
              <a:tr h="992678">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30,00 $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dirty="0">
                          <a:solidFill>
                            <a:schemeClr val="tx1"/>
                          </a:solidFill>
                        </a:rPr>
                        <a:t>45,00 $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3869023248"/>
                  </a:ext>
                </a:extLst>
              </a:tr>
            </a:tbl>
          </a:graphicData>
        </a:graphic>
      </p:graphicFrame>
    </p:spTree>
    <p:extLst>
      <p:ext uri="{BB962C8B-B14F-4D97-AF65-F5344CB8AC3E}">
        <p14:creationId xmlns:p14="http://schemas.microsoft.com/office/powerpoint/2010/main" val="4135302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635617" y="302301"/>
            <a:ext cx="85736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CA" b="1"/>
              <a:t>Garderies familiales ou collectives subventionnées – titulaires de licence </a:t>
            </a:r>
            <a:r>
              <a:rPr lang="fr-CA" b="1" u="sng"/>
              <a:t>NON</a:t>
            </a:r>
            <a:r>
              <a:rPr lang="fr-CA" b="1"/>
              <a:t> classés EJE II ou III</a:t>
            </a:r>
          </a:p>
        </p:txBody>
      </p:sp>
      <p:graphicFrame>
        <p:nvGraphicFramePr>
          <p:cNvPr id="4" name="Table 3"/>
          <p:cNvGraphicFramePr>
            <a:graphicFrameLocks noGrp="1"/>
          </p:cNvGraphicFramePr>
          <p:nvPr>
            <p:extLst>
              <p:ext uri="{D42A27DB-BD31-4B8C-83A1-F6EECF244321}">
                <p14:modId xmlns:p14="http://schemas.microsoft.com/office/powerpoint/2010/main" val="4224012990"/>
              </p:ext>
            </p:extLst>
          </p:nvPr>
        </p:nvGraphicFramePr>
        <p:xfrm>
          <a:off x="560439" y="1063281"/>
          <a:ext cx="11036828" cy="4981063"/>
        </p:xfrm>
        <a:graphic>
          <a:graphicData uri="http://schemas.openxmlformats.org/drawingml/2006/table">
            <a:tbl>
              <a:tblPr firstRow="1" firstCol="1" bandRow="1">
                <a:tableStyleId>{5C22544A-7EE6-4342-B048-85BDC9FD1C3A}</a:tableStyleId>
              </a:tblPr>
              <a:tblGrid>
                <a:gridCol w="1535990">
                  <a:extLst>
                    <a:ext uri="{9D8B030D-6E8A-4147-A177-3AD203B41FA5}">
                      <a16:colId xmlns:a16="http://schemas.microsoft.com/office/drawing/2014/main" val="2423950856"/>
                    </a:ext>
                  </a:extLst>
                </a:gridCol>
                <a:gridCol w="1658116">
                  <a:extLst>
                    <a:ext uri="{9D8B030D-6E8A-4147-A177-3AD203B41FA5}">
                      <a16:colId xmlns:a16="http://schemas.microsoft.com/office/drawing/2014/main" val="1492604118"/>
                    </a:ext>
                  </a:extLst>
                </a:gridCol>
                <a:gridCol w="1709875">
                  <a:extLst>
                    <a:ext uri="{9D8B030D-6E8A-4147-A177-3AD203B41FA5}">
                      <a16:colId xmlns:a16="http://schemas.microsoft.com/office/drawing/2014/main" val="3976718396"/>
                    </a:ext>
                  </a:extLst>
                </a:gridCol>
                <a:gridCol w="1709875">
                  <a:extLst>
                    <a:ext uri="{9D8B030D-6E8A-4147-A177-3AD203B41FA5}">
                      <a16:colId xmlns:a16="http://schemas.microsoft.com/office/drawing/2014/main" val="1991870615"/>
                    </a:ext>
                  </a:extLst>
                </a:gridCol>
                <a:gridCol w="1679773">
                  <a:extLst>
                    <a:ext uri="{9D8B030D-6E8A-4147-A177-3AD203B41FA5}">
                      <a16:colId xmlns:a16="http://schemas.microsoft.com/office/drawing/2014/main" val="4207966416"/>
                    </a:ext>
                  </a:extLst>
                </a:gridCol>
                <a:gridCol w="1435606">
                  <a:extLst>
                    <a:ext uri="{9D8B030D-6E8A-4147-A177-3AD203B41FA5}">
                      <a16:colId xmlns:a16="http://schemas.microsoft.com/office/drawing/2014/main" val="3038128662"/>
                    </a:ext>
                  </a:extLst>
                </a:gridCol>
                <a:gridCol w="1307593">
                  <a:extLst>
                    <a:ext uri="{9D8B030D-6E8A-4147-A177-3AD203B41FA5}">
                      <a16:colId xmlns:a16="http://schemas.microsoft.com/office/drawing/2014/main" val="2037581901"/>
                    </a:ext>
                  </a:extLst>
                </a:gridCol>
              </a:tblGrid>
              <a:tr h="1747652">
                <a:tc>
                  <a:txBody>
                    <a:bodyPr/>
                    <a:lstStyle/>
                    <a:p>
                      <a:pPr algn="ctr">
                        <a:lnSpc>
                          <a:spcPct val="107000"/>
                        </a:lnSpc>
                        <a:spcBef>
                          <a:spcPts val="600"/>
                        </a:spcBef>
                        <a:spcAft>
                          <a:spcPts val="600"/>
                        </a:spcAft>
                      </a:pPr>
                      <a:r>
                        <a:rPr lang="fr-CA" sz="1600" dirty="0">
                          <a:solidFill>
                            <a:schemeClr val="tx1"/>
                          </a:solidFill>
                        </a:rPr>
                        <a:t>ÂGE DE L’ENFANT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HEURES DE GARDE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ADDITIONNELS</a:t>
                      </a:r>
                      <a:br>
                        <a:rPr lang="fr-CA" sz="1400" dirty="0">
                          <a:solidFill>
                            <a:schemeClr val="tx1"/>
                          </a:solidFill>
                        </a:rPr>
                      </a:br>
                      <a:r>
                        <a:rPr lang="fr-CA" sz="1400" dirty="0">
                          <a:solidFill>
                            <a:schemeClr val="tx1"/>
                          </a:solidFill>
                        </a:rPr>
                        <a:t>QUOTIDIENS MAXIMAUX</a:t>
                      </a:r>
                      <a:br>
                        <a:rPr lang="fr-CA" sz="1400" dirty="0">
                          <a:solidFill>
                            <a:schemeClr val="tx1"/>
                          </a:solidFill>
                        </a:rPr>
                      </a:br>
                      <a:r>
                        <a:rPr lang="fr-CA" sz="1400" dirty="0">
                          <a:solidFill>
                            <a:schemeClr val="tx1"/>
                          </a:solidFill>
                        </a:rPr>
                        <a:t>NON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68635938"/>
                  </a:ext>
                </a:extLst>
              </a:tr>
              <a:tr h="1106440">
                <a:tc rowSpan="3">
                  <a:txBody>
                    <a:bodyPr/>
                    <a:lstStyle/>
                    <a:p>
                      <a:pPr algn="ctr">
                        <a:lnSpc>
                          <a:spcPct val="107000"/>
                        </a:lnSpc>
                        <a:spcBef>
                          <a:spcPts val="600"/>
                        </a:spcBef>
                        <a:spcAft>
                          <a:spcPts val="0"/>
                        </a:spcAft>
                      </a:pPr>
                      <a:r>
                        <a:rPr lang="fr-CA" sz="1600" dirty="0">
                          <a:solidFill>
                            <a:schemeClr val="tx1"/>
                          </a:solidFill>
                        </a:rPr>
                        <a:t>Enfant d’âge</a:t>
                      </a:r>
                    </a:p>
                    <a:p>
                      <a:pPr algn="ctr">
                        <a:lnSpc>
                          <a:spcPct val="107000"/>
                        </a:lnSpc>
                        <a:spcAft>
                          <a:spcPts val="600"/>
                        </a:spcAft>
                      </a:pPr>
                      <a:r>
                        <a:rPr lang="fr-CA" sz="1600" dirty="0">
                          <a:solidFill>
                            <a:schemeClr val="tx1"/>
                          </a:solidFill>
                        </a:rPr>
                        <a:t>préscolaire </a:t>
                      </a:r>
                    </a:p>
                    <a:p>
                      <a:pPr algn="ctr">
                        <a:lnSpc>
                          <a:spcPct val="107000"/>
                        </a:lnSpc>
                        <a:spcAft>
                          <a:spcPts val="600"/>
                        </a:spcAft>
                      </a:pPr>
                      <a:r>
                        <a:rPr lang="fr-CA" sz="1600" dirty="0">
                          <a:solidFill>
                            <a:schemeClr val="tx1"/>
                          </a:solidFill>
                        </a:rPr>
                        <a:t>(prématernelle et maternelle comprises)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moins de 4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4,00 $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4,10 $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118090"/>
                  </a:ext>
                </a:extLst>
              </a:tr>
              <a:tr h="1049738">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8,00 $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dirty="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b="1" u="sng">
                          <a:solidFill>
                            <a:schemeClr val="tx1"/>
                          </a:solidFill>
                        </a:rPr>
                        <a:t>10,00</a:t>
                      </a:r>
                      <a:r>
                        <a:rPr lang="fr-CA" sz="2000" b="1">
                          <a:solidFill>
                            <a:schemeClr val="tx1"/>
                          </a:solidFill>
                        </a:rPr>
                        <a: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107000"/>
                        </a:lnSpc>
                        <a:spcBef>
                          <a:spcPts val="600"/>
                        </a:spcBef>
                        <a:spcAft>
                          <a:spcPts val="600"/>
                        </a:spcAft>
                      </a:pPr>
                      <a:r>
                        <a:rPr lang="fr-CA" sz="20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513707332"/>
                  </a:ext>
                </a:extLst>
              </a:tr>
              <a:tr h="1077233">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15,00 $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a:solidFill>
                            <a:schemeClr val="tx1"/>
                          </a:solidFill>
                        </a:rPr>
                        <a:t>12,30 $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2000" dirty="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667307"/>
                  </a:ext>
                </a:extLst>
              </a:tr>
            </a:tbl>
          </a:graphicData>
        </a:graphic>
      </p:graphicFrame>
    </p:spTree>
    <p:extLst>
      <p:ext uri="{BB962C8B-B14F-4D97-AF65-F5344CB8AC3E}">
        <p14:creationId xmlns:p14="http://schemas.microsoft.com/office/powerpoint/2010/main" val="2520575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5" y="302879"/>
            <a:ext cx="8024743" cy="848710"/>
          </a:xfrm>
        </p:spPr>
        <p:txBody>
          <a:bodyPr/>
          <a:lstStyle/>
          <a:p>
            <a:pPr fontAlgn="auto">
              <a:spcBef>
                <a:spcPts val="0"/>
              </a:spcBef>
              <a:spcAft>
                <a:spcPts val="0"/>
              </a:spcAft>
              <a:defRPr/>
            </a:pPr>
            <a:r>
              <a:rPr lang="fr-CA" sz="1800"/>
              <a:t>Garderies familiales ou collectives – titulaires de licence classés EJE II ou III</a:t>
            </a:r>
            <a:r>
              <a:rPr lang="fr-CA" sz="1800" b="0">
                <a:ea typeface="Times New Roman" panose="02020603050405020304" pitchFamily="18" charset="0"/>
                <a:cs typeface="Arial" panose="020B0604020202020204" pitchFamily="34" charset="0"/>
              </a:rPr>
              <a:t> </a:t>
            </a:r>
            <a:r>
              <a:rPr lang="fr-CA" sz="1800"/>
              <a:t/>
            </a:r>
            <a:br>
              <a:rPr lang="fr-CA" sz="1800"/>
            </a:br>
            <a:endParaRPr lang="fr-CA" sz="1800"/>
          </a:p>
        </p:txBody>
      </p:sp>
      <p:graphicFrame>
        <p:nvGraphicFramePr>
          <p:cNvPr id="8" name="Table 7"/>
          <p:cNvGraphicFramePr>
            <a:graphicFrameLocks noGrp="1"/>
          </p:cNvGraphicFramePr>
          <p:nvPr>
            <p:extLst>
              <p:ext uri="{D42A27DB-BD31-4B8C-83A1-F6EECF244321}">
                <p14:modId xmlns:p14="http://schemas.microsoft.com/office/powerpoint/2010/main" val="18290737"/>
              </p:ext>
            </p:extLst>
          </p:nvPr>
        </p:nvGraphicFramePr>
        <p:xfrm>
          <a:off x="361935" y="1040364"/>
          <a:ext cx="11468129" cy="5023551"/>
        </p:xfrm>
        <a:graphic>
          <a:graphicData uri="http://schemas.openxmlformats.org/drawingml/2006/table">
            <a:tbl>
              <a:tblPr firstRow="1" firstCol="1" bandRow="1">
                <a:tableStyleId>{5C22544A-7EE6-4342-B048-85BDC9FD1C3A}</a:tableStyleId>
              </a:tblPr>
              <a:tblGrid>
                <a:gridCol w="1533787">
                  <a:extLst>
                    <a:ext uri="{9D8B030D-6E8A-4147-A177-3AD203B41FA5}">
                      <a16:colId xmlns:a16="http://schemas.microsoft.com/office/drawing/2014/main" val="2869596013"/>
                    </a:ext>
                  </a:extLst>
                </a:gridCol>
                <a:gridCol w="1795726">
                  <a:extLst>
                    <a:ext uri="{9D8B030D-6E8A-4147-A177-3AD203B41FA5}">
                      <a16:colId xmlns:a16="http://schemas.microsoft.com/office/drawing/2014/main" val="946764855"/>
                    </a:ext>
                  </a:extLst>
                </a:gridCol>
                <a:gridCol w="1762006">
                  <a:extLst>
                    <a:ext uri="{9D8B030D-6E8A-4147-A177-3AD203B41FA5}">
                      <a16:colId xmlns:a16="http://schemas.microsoft.com/office/drawing/2014/main" val="3464307494"/>
                    </a:ext>
                  </a:extLst>
                </a:gridCol>
                <a:gridCol w="1762006">
                  <a:extLst>
                    <a:ext uri="{9D8B030D-6E8A-4147-A177-3AD203B41FA5}">
                      <a16:colId xmlns:a16="http://schemas.microsoft.com/office/drawing/2014/main" val="219752688"/>
                    </a:ext>
                  </a:extLst>
                </a:gridCol>
                <a:gridCol w="1762006">
                  <a:extLst>
                    <a:ext uri="{9D8B030D-6E8A-4147-A177-3AD203B41FA5}">
                      <a16:colId xmlns:a16="http://schemas.microsoft.com/office/drawing/2014/main" val="1659254600"/>
                    </a:ext>
                  </a:extLst>
                </a:gridCol>
                <a:gridCol w="1497265">
                  <a:extLst>
                    <a:ext uri="{9D8B030D-6E8A-4147-A177-3AD203B41FA5}">
                      <a16:colId xmlns:a16="http://schemas.microsoft.com/office/drawing/2014/main" val="3580388017"/>
                    </a:ext>
                  </a:extLst>
                </a:gridCol>
                <a:gridCol w="1355333">
                  <a:extLst>
                    <a:ext uri="{9D8B030D-6E8A-4147-A177-3AD203B41FA5}">
                      <a16:colId xmlns:a16="http://schemas.microsoft.com/office/drawing/2014/main" val="1237468423"/>
                    </a:ext>
                  </a:extLst>
                </a:gridCol>
              </a:tblGrid>
              <a:tr h="2008317">
                <a:tc>
                  <a:txBody>
                    <a:bodyPr/>
                    <a:lstStyle/>
                    <a:p>
                      <a:pPr algn="ctr">
                        <a:lnSpc>
                          <a:spcPct val="107000"/>
                        </a:lnSpc>
                        <a:spcBef>
                          <a:spcPts val="600"/>
                        </a:spcBef>
                        <a:spcAft>
                          <a:spcPts val="600"/>
                        </a:spcAft>
                      </a:pPr>
                      <a:r>
                        <a:rPr lang="fr-CA" sz="160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ADDITIONNELS QUOTIDIENS MAXIMAUX 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3243714201"/>
                  </a:ext>
                </a:extLst>
              </a:tr>
              <a:tr h="1004157">
                <a:tc rowSpan="3">
                  <a:txBody>
                    <a:bodyPr/>
                    <a:lstStyle/>
                    <a:p>
                      <a:pPr algn="ctr">
                        <a:lnSpc>
                          <a:spcPct val="107000"/>
                        </a:lnSpc>
                        <a:spcBef>
                          <a:spcPts val="600"/>
                        </a:spcBef>
                        <a:spcAft>
                          <a:spcPts val="0"/>
                        </a:spcAft>
                      </a:pPr>
                      <a:r>
                        <a:rPr lang="fr-CA" sz="1600" dirty="0">
                          <a:solidFill>
                            <a:schemeClr val="tx1"/>
                          </a:solidFill>
                        </a:rPr>
                        <a:t>Enfant d’âge</a:t>
                      </a:r>
                    </a:p>
                    <a:p>
                      <a:pPr algn="ctr">
                        <a:lnSpc>
                          <a:spcPct val="107000"/>
                        </a:lnSpc>
                        <a:spcAft>
                          <a:spcPts val="600"/>
                        </a:spcAft>
                      </a:pPr>
                      <a:r>
                        <a:rPr lang="fr-CA" sz="1600" dirty="0">
                          <a:solidFill>
                            <a:schemeClr val="tx1"/>
                          </a:solidFill>
                        </a:rPr>
                        <a:t>préscolaire </a:t>
                      </a:r>
                    </a:p>
                    <a:p>
                      <a:pPr algn="ctr">
                        <a:lnSpc>
                          <a:spcPct val="107000"/>
                        </a:lnSpc>
                        <a:spcAft>
                          <a:spcPts val="600"/>
                        </a:spcAft>
                      </a:pPr>
                      <a:r>
                        <a:rPr lang="fr-CA" sz="1600" dirty="0">
                          <a:solidFill>
                            <a:schemeClr val="tx1"/>
                          </a:solidFill>
                        </a:rPr>
                        <a:t>(prématernelle et maternelle comprises)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2000">
                          <a:solidFill>
                            <a:schemeClr val="tx1"/>
                          </a:solidFill>
                        </a:rPr>
                        <a:t>moins de 4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4,00 $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  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5,40 $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4304706"/>
                  </a:ext>
                </a:extLst>
              </a:tr>
              <a:tr h="1004157">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de 4 à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8,00 $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dirty="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 </a:t>
                      </a:r>
                      <a:r>
                        <a:rPr lang="fr-CA" sz="2000" b="1" u="sng">
                          <a:solidFill>
                            <a:schemeClr val="tx1"/>
                          </a:solidFill>
                        </a:rPr>
                        <a:t>10,00</a:t>
                      </a:r>
                      <a:r>
                        <a:rPr lang="fr-CA" sz="2000" b="1">
                          <a:solidFill>
                            <a:schemeClr val="tx1"/>
                          </a:solidFill>
                        </a:rPr>
                        <a: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10,80 $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20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1474110401"/>
                  </a:ext>
                </a:extLst>
              </a:tr>
              <a:tr h="1006920">
                <a:tc vMerge="1">
                  <a:txBody>
                    <a:bodyPr/>
                    <a:lstStyle/>
                    <a:p>
                      <a:endParaRPr lang="en-CA"/>
                    </a:p>
                  </a:txBody>
                  <a:tcPr/>
                </a:tc>
                <a:tc>
                  <a:txBody>
                    <a:bodyPr/>
                    <a:lstStyle/>
                    <a:p>
                      <a:pPr algn="ctr">
                        <a:lnSpc>
                          <a:spcPct val="107000"/>
                        </a:lnSpc>
                        <a:spcBef>
                          <a:spcPts val="600"/>
                        </a:spcBef>
                        <a:spcAft>
                          <a:spcPts val="600"/>
                        </a:spcAft>
                      </a:pPr>
                      <a:r>
                        <a:rPr lang="fr-CA" sz="2000">
                          <a:solidFill>
                            <a:schemeClr val="tx1"/>
                          </a:solidFill>
                        </a:rPr>
                        <a:t>plus de 10 heures par jour</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 15,00 $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a:solidFill>
                            <a:schemeClr val="tx1"/>
                          </a:solidFill>
                        </a:rPr>
                        <a:t>16,20 $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20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395383"/>
                  </a:ext>
                </a:extLst>
              </a:tr>
            </a:tbl>
          </a:graphicData>
        </a:graphic>
      </p:graphicFrame>
    </p:spTree>
    <p:extLst>
      <p:ext uri="{BB962C8B-B14F-4D97-AF65-F5344CB8AC3E}">
        <p14:creationId xmlns:p14="http://schemas.microsoft.com/office/powerpoint/2010/main" val="340984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4276" y="736631"/>
            <a:ext cx="10699657" cy="1143000"/>
          </a:xfrm>
        </p:spPr>
        <p:txBody>
          <a:bodyPr/>
          <a:lstStyle/>
          <a:p>
            <a:r>
              <a:rPr lang="fr-CA" dirty="0"/>
              <a:t>Ordre du jour</a:t>
            </a:r>
          </a:p>
        </p:txBody>
      </p:sp>
      <p:sp>
        <p:nvSpPr>
          <p:cNvPr id="5" name="Content Placeholder 4"/>
          <p:cNvSpPr>
            <a:spLocks noGrp="1"/>
          </p:cNvSpPr>
          <p:nvPr>
            <p:ph idx="1"/>
          </p:nvPr>
        </p:nvSpPr>
        <p:spPr>
          <a:xfrm>
            <a:off x="865809" y="1879631"/>
            <a:ext cx="10708124" cy="3911326"/>
          </a:xfrm>
        </p:spPr>
        <p:txBody>
          <a:bodyPr/>
          <a:lstStyle/>
          <a:p>
            <a:pPr marL="457200" indent="-457200" algn="just">
              <a:lnSpc>
                <a:spcPct val="150000"/>
              </a:lnSpc>
              <a:spcBef>
                <a:spcPts val="0"/>
              </a:spcBef>
              <a:spcAft>
                <a:spcPts val="0"/>
              </a:spcAft>
              <a:buAutoNum type="arabicPeriod"/>
            </a:pPr>
            <a:r>
              <a:rPr lang="fr-CA" b="1"/>
              <a:t>Nouveaux frais de garderie réglementés : Survol</a:t>
            </a:r>
          </a:p>
          <a:p>
            <a:pPr marL="457200" indent="-457200" algn="just">
              <a:lnSpc>
                <a:spcPct val="150000"/>
              </a:lnSpc>
              <a:spcBef>
                <a:spcPts val="0"/>
              </a:spcBef>
              <a:spcAft>
                <a:spcPts val="0"/>
              </a:spcAft>
              <a:buAutoNum type="arabicPeriod"/>
            </a:pPr>
            <a:r>
              <a:rPr lang="fr-CA" b="1"/>
              <a:t>Financement et mise en place</a:t>
            </a:r>
          </a:p>
          <a:p>
            <a:pPr marL="457200" indent="-457200" algn="just">
              <a:lnSpc>
                <a:spcPct val="150000"/>
              </a:lnSpc>
              <a:spcBef>
                <a:spcPts val="0"/>
              </a:spcBef>
              <a:spcAft>
                <a:spcPts val="0"/>
              </a:spcAft>
              <a:buAutoNum type="arabicPeriod"/>
            </a:pPr>
            <a:r>
              <a:rPr lang="fr-CA" b="1"/>
              <a:t>Prochaines étapes</a:t>
            </a:r>
          </a:p>
          <a:p>
            <a:pPr marL="457200" indent="-457200" algn="just">
              <a:lnSpc>
                <a:spcPct val="150000"/>
              </a:lnSpc>
              <a:spcBef>
                <a:spcPts val="0"/>
              </a:spcBef>
              <a:spcAft>
                <a:spcPts val="0"/>
              </a:spcAft>
              <a:buAutoNum type="arabicPeriod"/>
            </a:pPr>
            <a:r>
              <a:rPr lang="fr-CA" b="1"/>
              <a:t>Foire aux questions</a:t>
            </a:r>
          </a:p>
        </p:txBody>
      </p:sp>
      <p:sp>
        <p:nvSpPr>
          <p:cNvPr id="6" name="Slide Number Placeholder 5"/>
          <p:cNvSpPr>
            <a:spLocks noGrp="1"/>
          </p:cNvSpPr>
          <p:nvPr>
            <p:ph type="sldNum" sz="quarter" idx="10"/>
          </p:nvPr>
        </p:nvSpPr>
        <p:spPr/>
        <p:txBody>
          <a:bodyPr/>
          <a:lstStyle/>
          <a:p>
            <a:fld id="{B4A052D0-8619-4288-8621-37923DAD09E6}" type="slidenum">
              <a:rPr lang="en-CA" smtClean="0"/>
              <a:t>2</a:t>
            </a:fld>
            <a:endParaRPr lang="en-C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635617" y="291992"/>
            <a:ext cx="85410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CA" b="1"/>
              <a:t>Garderies familiales ou collectives subventionnées – titulaires de licence </a:t>
            </a:r>
            <a:r>
              <a:rPr lang="fr-CA" b="1" u="sng"/>
              <a:t>NON</a:t>
            </a:r>
            <a:r>
              <a:rPr lang="fr-CA" b="1"/>
              <a:t> classés EJE II ou III</a:t>
            </a:r>
          </a:p>
        </p:txBody>
      </p:sp>
      <p:graphicFrame>
        <p:nvGraphicFramePr>
          <p:cNvPr id="4" name="Table 3"/>
          <p:cNvGraphicFramePr>
            <a:graphicFrameLocks noGrp="1"/>
          </p:cNvGraphicFramePr>
          <p:nvPr>
            <p:extLst>
              <p:ext uri="{D42A27DB-BD31-4B8C-83A1-F6EECF244321}">
                <p14:modId xmlns:p14="http://schemas.microsoft.com/office/powerpoint/2010/main" val="2893257349"/>
              </p:ext>
            </p:extLst>
          </p:nvPr>
        </p:nvGraphicFramePr>
        <p:xfrm>
          <a:off x="635617" y="1063280"/>
          <a:ext cx="10961650" cy="5940900"/>
        </p:xfrm>
        <a:graphic>
          <a:graphicData uri="http://schemas.openxmlformats.org/drawingml/2006/table">
            <a:tbl>
              <a:tblPr firstRow="1" firstCol="1" bandRow="1">
                <a:tableStyleId>{5C22544A-7EE6-4342-B048-85BDC9FD1C3A}</a:tableStyleId>
              </a:tblPr>
              <a:tblGrid>
                <a:gridCol w="1215761">
                  <a:extLst>
                    <a:ext uri="{9D8B030D-6E8A-4147-A177-3AD203B41FA5}">
                      <a16:colId xmlns:a16="http://schemas.microsoft.com/office/drawing/2014/main" val="2423950856"/>
                    </a:ext>
                  </a:extLst>
                </a:gridCol>
                <a:gridCol w="2381955">
                  <a:extLst>
                    <a:ext uri="{9D8B030D-6E8A-4147-A177-3AD203B41FA5}">
                      <a16:colId xmlns:a16="http://schemas.microsoft.com/office/drawing/2014/main" val="1492604118"/>
                    </a:ext>
                  </a:extLst>
                </a:gridCol>
                <a:gridCol w="1332089">
                  <a:extLst>
                    <a:ext uri="{9D8B030D-6E8A-4147-A177-3AD203B41FA5}">
                      <a16:colId xmlns:a16="http://schemas.microsoft.com/office/drawing/2014/main" val="3976718396"/>
                    </a:ext>
                  </a:extLst>
                </a:gridCol>
                <a:gridCol w="1715911">
                  <a:extLst>
                    <a:ext uri="{9D8B030D-6E8A-4147-A177-3AD203B41FA5}">
                      <a16:colId xmlns:a16="http://schemas.microsoft.com/office/drawing/2014/main" val="1991870615"/>
                    </a:ext>
                  </a:extLst>
                </a:gridCol>
                <a:gridCol w="1572735">
                  <a:extLst>
                    <a:ext uri="{9D8B030D-6E8A-4147-A177-3AD203B41FA5}">
                      <a16:colId xmlns:a16="http://schemas.microsoft.com/office/drawing/2014/main" val="4207966416"/>
                    </a:ext>
                  </a:extLst>
                </a:gridCol>
                <a:gridCol w="1435606">
                  <a:extLst>
                    <a:ext uri="{9D8B030D-6E8A-4147-A177-3AD203B41FA5}">
                      <a16:colId xmlns:a16="http://schemas.microsoft.com/office/drawing/2014/main" val="3038128662"/>
                    </a:ext>
                  </a:extLst>
                </a:gridCol>
                <a:gridCol w="1307593">
                  <a:extLst>
                    <a:ext uri="{9D8B030D-6E8A-4147-A177-3AD203B41FA5}">
                      <a16:colId xmlns:a16="http://schemas.microsoft.com/office/drawing/2014/main" val="2037581901"/>
                    </a:ext>
                  </a:extLst>
                </a:gridCol>
              </a:tblGrid>
              <a:tr h="570531">
                <a:tc>
                  <a:txBody>
                    <a:bodyPr/>
                    <a:lstStyle/>
                    <a:p>
                      <a:pPr algn="ctr">
                        <a:lnSpc>
                          <a:spcPct val="107000"/>
                        </a:lnSpc>
                        <a:spcBef>
                          <a:spcPts val="600"/>
                        </a:spcBef>
                        <a:spcAft>
                          <a:spcPts val="600"/>
                        </a:spcAft>
                      </a:pPr>
                      <a:r>
                        <a:rPr lang="fr-CA" sz="1600">
                          <a:solidFill>
                            <a:schemeClr val="tx1"/>
                          </a:solidFill>
                        </a:rPr>
                        <a:t>ÂGE DE L’ENFANT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HEURES DE GARDE</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ADDITIONNELS</a:t>
                      </a:r>
                      <a:br>
                        <a:rPr lang="fr-CA" sz="1400" dirty="0">
                          <a:solidFill>
                            <a:schemeClr val="tx1"/>
                          </a:solidFill>
                        </a:rPr>
                      </a:br>
                      <a:r>
                        <a:rPr lang="fr-CA" sz="1400" dirty="0">
                          <a:solidFill>
                            <a:schemeClr val="tx1"/>
                          </a:solidFill>
                        </a:rPr>
                        <a:t>QUOTIDIENS MAXIMAUX</a:t>
                      </a:r>
                      <a:br>
                        <a:rPr lang="fr-CA" sz="1400" dirty="0">
                          <a:solidFill>
                            <a:schemeClr val="tx1"/>
                          </a:solidFill>
                        </a:rPr>
                      </a:br>
                      <a:r>
                        <a:rPr lang="fr-CA" sz="1400" dirty="0">
                          <a:solidFill>
                            <a:schemeClr val="tx1"/>
                          </a:solidFill>
                        </a:rPr>
                        <a:t>NON SUBVENTIONNÉS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68635938"/>
                  </a:ext>
                </a:extLst>
              </a:tr>
              <a:tr h="725268">
                <a:tc rowSpan="6">
                  <a:txBody>
                    <a:bodyPr/>
                    <a:lstStyle/>
                    <a:p>
                      <a:pPr algn="ctr">
                        <a:lnSpc>
                          <a:spcPct val="107000"/>
                        </a:lnSpc>
                        <a:spcBef>
                          <a:spcPts val="600"/>
                        </a:spcBef>
                        <a:spcAft>
                          <a:spcPts val="0"/>
                        </a:spcAft>
                      </a:pPr>
                      <a:r>
                        <a:rPr lang="fr-CA" sz="1600">
                          <a:solidFill>
                            <a:schemeClr val="tx1"/>
                          </a:solidFill>
                        </a:rPr>
                        <a:t>Enfant d’âge</a:t>
                      </a:r>
                    </a:p>
                    <a:p>
                      <a:pPr algn="ctr">
                        <a:lnSpc>
                          <a:spcPct val="107000"/>
                        </a:lnSpc>
                        <a:spcAft>
                          <a:spcPts val="600"/>
                        </a:spcAft>
                      </a:pPr>
                      <a:r>
                        <a:rPr lang="fr-CA" sz="1600">
                          <a:solidFill>
                            <a:schemeClr val="tx1"/>
                          </a:solidFill>
                        </a:rPr>
                        <a:t>scolaire</a:t>
                      </a:r>
                    </a:p>
                    <a:p>
                      <a:pPr algn="ctr">
                        <a:lnSpc>
                          <a:spcPct val="107000"/>
                        </a:lnSpc>
                        <a:spcAft>
                          <a:spcPts val="600"/>
                        </a:spcAft>
                      </a:pPr>
                      <a:r>
                        <a:rPr lang="fr-CA" sz="1600">
                          <a:solidFill>
                            <a:schemeClr val="tx1"/>
                          </a:solidFill>
                        </a:rPr>
                        <a:t>(1</a:t>
                      </a:r>
                      <a:r>
                        <a:rPr lang="fr-CA" sz="1600" baseline="30000">
                          <a:solidFill>
                            <a:schemeClr val="tx1"/>
                          </a:solidFill>
                        </a:rPr>
                        <a:t>re </a:t>
                      </a:r>
                      <a:r>
                        <a:rPr lang="fr-CA" sz="1600">
                          <a:solidFill>
                            <a:schemeClr val="tx1"/>
                          </a:solidFill>
                        </a:rPr>
                        <a:t>année et plus)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b="1">
                          <a:solidFill>
                            <a:schemeClr val="tx1"/>
                          </a:solidFill>
                        </a:rPr>
                        <a:t>jours de classe</a:t>
                      </a:r>
                      <a:r>
                        <a:rPr lang="fr-CA" sz="1600">
                          <a:solidFill>
                            <a:schemeClr val="tx1"/>
                          </a:solidFill>
                        </a:rPr>
                        <a:t/>
                      </a:r>
                      <a:br>
                        <a:rPr lang="fr-CA" sz="1600">
                          <a:solidFill>
                            <a:schemeClr val="tx1"/>
                          </a:solidFill>
                        </a:rPr>
                      </a:br>
                      <a:r>
                        <a:rPr lang="fr-CA" sz="1600">
                          <a:solidFill>
                            <a:schemeClr val="tx1"/>
                          </a:solidFill>
                        </a:rPr>
                        <a:t>– 1 période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fr-CA" sz="18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0784643"/>
                  </a:ext>
                </a:extLst>
              </a:tr>
              <a:tr h="391201">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 2 périodes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0526454"/>
                  </a:ext>
                </a:extLst>
              </a:tr>
              <a:tr h="391200">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b="1" u="sng"/>
                        <a:t>10,00</a:t>
                      </a:r>
                      <a:r>
                        <a:rPr lang="fr-CA" sz="1800" b="1"/>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27541"/>
                  </a:ext>
                </a:extLst>
              </a:tr>
              <a:tr h="462790">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journées pédagogiques et</a:t>
                      </a:r>
                      <a:br>
                        <a:rPr lang="fr-CA" sz="1600">
                          <a:solidFill>
                            <a:schemeClr val="tx1"/>
                          </a:solidFill>
                        </a:rPr>
                      </a:br>
                      <a:r>
                        <a:rPr lang="fr-CA" sz="1600">
                          <a:solidFill>
                            <a:schemeClr val="tx1"/>
                          </a:solidFill>
                        </a:rPr>
                        <a:t>congés scolaires – moins</a:t>
                      </a:r>
                      <a:br>
                        <a:rPr lang="fr-CA" sz="1600">
                          <a:solidFill>
                            <a:schemeClr val="tx1"/>
                          </a:solidFill>
                        </a:rPr>
                      </a:br>
                      <a:r>
                        <a:rPr lang="fr-CA" sz="1600">
                          <a:solidFill>
                            <a:schemeClr val="tx1"/>
                          </a:solidFill>
                        </a:rPr>
                        <a:t>de 4 heures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8,10 $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1,00 $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800">
                          <a:solidFill>
                            <a:schemeClr val="tx1"/>
                          </a:solidFill>
                        </a:rPr>
                        <a:t>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9,10 $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2165293"/>
                  </a:ext>
                </a:extLst>
              </a:tr>
              <a:tr h="682655">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journées pédagogiques et congés scolaires – de 4 à</a:t>
                      </a:r>
                      <a:br>
                        <a:rPr lang="fr-CA" sz="1600">
                          <a:solidFill>
                            <a:schemeClr val="tx1"/>
                          </a:solidFill>
                        </a:rPr>
                      </a:br>
                      <a:r>
                        <a:rPr lang="fr-CA" sz="1600">
                          <a:solidFill>
                            <a:schemeClr val="tx1"/>
                          </a:solidFill>
                        </a:rPr>
                        <a:t>10 heures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16,20 $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dirty="0">
                          <a:solidFill>
                            <a:schemeClr val="tx1"/>
                          </a:solidFill>
                        </a:rPr>
                        <a:t>2,00 $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800">
                          <a:solidFill>
                            <a:schemeClr val="tx1"/>
                          </a:solidFill>
                        </a:rPr>
                        <a:t>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18,20 $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6579171"/>
                  </a:ext>
                </a:extLst>
              </a:tr>
              <a:tr h="579114">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plus de 10 heures</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24,30 $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3,00 $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600"/>
                        </a:spcAft>
                      </a:pPr>
                      <a:r>
                        <a:rPr lang="fr-CA" sz="1800">
                          <a:solidFill>
                            <a:schemeClr val="tx1"/>
                          </a:solidFill>
                        </a:rPr>
                        <a:t>_____</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Bef>
                          <a:spcPts val="600"/>
                        </a:spcBef>
                        <a:spcAft>
                          <a:spcPts val="600"/>
                        </a:spcAft>
                      </a:pPr>
                      <a:r>
                        <a:rPr lang="fr-CA" sz="1800" dirty="0">
                          <a:solidFill>
                            <a:schemeClr val="tx1"/>
                          </a:solidFill>
                        </a:rPr>
                        <a:t>27,30 $</a:t>
                      </a:r>
                    </a:p>
                  </a:txBody>
                  <a:tcPr marL="49167" marR="491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6681481"/>
                  </a:ext>
                </a:extLst>
              </a:tr>
            </a:tbl>
          </a:graphicData>
        </a:graphic>
      </p:graphicFrame>
    </p:spTree>
    <p:extLst>
      <p:ext uri="{BB962C8B-B14F-4D97-AF65-F5344CB8AC3E}">
        <p14:creationId xmlns:p14="http://schemas.microsoft.com/office/powerpoint/2010/main" val="1667676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5" y="302879"/>
            <a:ext cx="8024743" cy="848710"/>
          </a:xfrm>
        </p:spPr>
        <p:txBody>
          <a:bodyPr/>
          <a:lstStyle/>
          <a:p>
            <a:pPr fontAlgn="auto">
              <a:spcBef>
                <a:spcPts val="0"/>
              </a:spcBef>
              <a:spcAft>
                <a:spcPts val="0"/>
              </a:spcAft>
              <a:defRPr/>
            </a:pPr>
            <a:r>
              <a:rPr lang="fr-CA" sz="1800"/>
              <a:t>Garderies familiales ou collectives – titulaires de licence classés EJE II ou III</a:t>
            </a:r>
            <a:r>
              <a:rPr lang="fr-CA" sz="1800" b="0">
                <a:ea typeface="Times New Roman" panose="02020603050405020304" pitchFamily="18" charset="0"/>
                <a:cs typeface="Arial" panose="020B0604020202020204" pitchFamily="34" charset="0"/>
              </a:rPr>
              <a:t> </a:t>
            </a:r>
            <a:r>
              <a:rPr lang="fr-CA" sz="1800"/>
              <a:t/>
            </a:r>
            <a:br>
              <a:rPr lang="fr-CA" sz="1800"/>
            </a:br>
            <a:endParaRPr lang="fr-CA" sz="1800"/>
          </a:p>
        </p:txBody>
      </p:sp>
      <p:graphicFrame>
        <p:nvGraphicFramePr>
          <p:cNvPr id="8" name="Table 7"/>
          <p:cNvGraphicFramePr>
            <a:graphicFrameLocks noGrp="1"/>
          </p:cNvGraphicFramePr>
          <p:nvPr>
            <p:extLst>
              <p:ext uri="{D42A27DB-BD31-4B8C-83A1-F6EECF244321}">
                <p14:modId xmlns:p14="http://schemas.microsoft.com/office/powerpoint/2010/main" val="153898807"/>
              </p:ext>
            </p:extLst>
          </p:nvPr>
        </p:nvGraphicFramePr>
        <p:xfrm>
          <a:off x="613317" y="912405"/>
          <a:ext cx="10972799" cy="5832583"/>
        </p:xfrm>
        <a:graphic>
          <a:graphicData uri="http://schemas.openxmlformats.org/drawingml/2006/table">
            <a:tbl>
              <a:tblPr firstRow="1" firstCol="1" bandRow="1">
                <a:tableStyleId>{5C22544A-7EE6-4342-B048-85BDC9FD1C3A}</a:tableStyleId>
              </a:tblPr>
              <a:tblGrid>
                <a:gridCol w="1299704">
                  <a:extLst>
                    <a:ext uri="{9D8B030D-6E8A-4147-A177-3AD203B41FA5}">
                      <a16:colId xmlns:a16="http://schemas.microsoft.com/office/drawing/2014/main" val="2869596013"/>
                    </a:ext>
                  </a:extLst>
                </a:gridCol>
                <a:gridCol w="2406316">
                  <a:extLst>
                    <a:ext uri="{9D8B030D-6E8A-4147-A177-3AD203B41FA5}">
                      <a16:colId xmlns:a16="http://schemas.microsoft.com/office/drawing/2014/main" val="946764855"/>
                    </a:ext>
                  </a:extLst>
                </a:gridCol>
                <a:gridCol w="1359568">
                  <a:extLst>
                    <a:ext uri="{9D8B030D-6E8A-4147-A177-3AD203B41FA5}">
                      <a16:colId xmlns:a16="http://schemas.microsoft.com/office/drawing/2014/main" val="3464307494"/>
                    </a:ext>
                  </a:extLst>
                </a:gridCol>
                <a:gridCol w="1732548">
                  <a:extLst>
                    <a:ext uri="{9D8B030D-6E8A-4147-A177-3AD203B41FA5}">
                      <a16:colId xmlns:a16="http://schemas.microsoft.com/office/drawing/2014/main" val="219752688"/>
                    </a:ext>
                  </a:extLst>
                </a:gridCol>
                <a:gridCol w="1428453">
                  <a:extLst>
                    <a:ext uri="{9D8B030D-6E8A-4147-A177-3AD203B41FA5}">
                      <a16:colId xmlns:a16="http://schemas.microsoft.com/office/drawing/2014/main" val="1659254600"/>
                    </a:ext>
                  </a:extLst>
                </a:gridCol>
                <a:gridCol w="1441424">
                  <a:extLst>
                    <a:ext uri="{9D8B030D-6E8A-4147-A177-3AD203B41FA5}">
                      <a16:colId xmlns:a16="http://schemas.microsoft.com/office/drawing/2014/main" val="3580388017"/>
                    </a:ext>
                  </a:extLst>
                </a:gridCol>
                <a:gridCol w="1304786">
                  <a:extLst>
                    <a:ext uri="{9D8B030D-6E8A-4147-A177-3AD203B41FA5}">
                      <a16:colId xmlns:a16="http://schemas.microsoft.com/office/drawing/2014/main" val="1237468423"/>
                    </a:ext>
                  </a:extLst>
                </a:gridCol>
              </a:tblGrid>
              <a:tr h="1517465">
                <a:tc>
                  <a:txBody>
                    <a:bodyPr/>
                    <a:lstStyle/>
                    <a:p>
                      <a:pPr algn="ctr">
                        <a:lnSpc>
                          <a:spcPct val="107000"/>
                        </a:lnSpc>
                        <a:spcBef>
                          <a:spcPts val="600"/>
                        </a:spcBef>
                        <a:spcAft>
                          <a:spcPts val="600"/>
                        </a:spcAft>
                      </a:pPr>
                      <a:r>
                        <a:rPr lang="fr-CA" sz="1600">
                          <a:solidFill>
                            <a:schemeClr val="tx1"/>
                          </a:solidFill>
                        </a:rPr>
                        <a:t>ÂGE DE L’ENFANT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HEURES DE GARDE</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ADDITIONNELS</a:t>
                      </a:r>
                      <a:br>
                        <a:rPr lang="fr-CA" sz="1400" dirty="0">
                          <a:solidFill>
                            <a:schemeClr val="tx1"/>
                          </a:solidFill>
                        </a:rPr>
                      </a:br>
                      <a:r>
                        <a:rPr lang="fr-CA" sz="1400" dirty="0">
                          <a:solidFill>
                            <a:schemeClr val="tx1"/>
                          </a:solidFill>
                        </a:rPr>
                        <a:t>QUOTIDIENS MAXIMAUX</a:t>
                      </a:r>
                      <a:br>
                        <a:rPr lang="fr-CA" sz="1400" dirty="0">
                          <a:solidFill>
                            <a:schemeClr val="tx1"/>
                          </a:solidFill>
                        </a:rPr>
                      </a:br>
                      <a:r>
                        <a:rPr lang="fr-CA" sz="1400" dirty="0">
                          <a:solidFill>
                            <a:schemeClr val="tx1"/>
                          </a:solidFill>
                        </a:rPr>
                        <a:t>NON SUBVENTIONNÉS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FRAIS QUOTIDIENS MAXIMAUX FACTURÉS AUX PARENTS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latin typeface="Arial" panose="020B0604020202020204" pitchFamily="34" charset="0"/>
                          <a:ea typeface="Calibri" panose="020F0502020204030204" pitchFamily="34" charset="0"/>
                          <a:cs typeface="Arial" panose="020B0604020202020204" pitchFamily="34" charset="0"/>
                        </a:rPr>
                        <a:t>SUBVENTION COUVRANT LE COÛT DE RÉDUCTION DES FRAIS DE GARDERIE PAR ENFANT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lnSpc>
                          <a:spcPct val="107000"/>
                        </a:lnSpc>
                        <a:spcBef>
                          <a:spcPts val="600"/>
                        </a:spcBef>
                        <a:spcAft>
                          <a:spcPts val="600"/>
                        </a:spcAft>
                      </a:pPr>
                      <a:r>
                        <a:rPr lang="fr-CA" sz="1400" dirty="0">
                          <a:solidFill>
                            <a:schemeClr val="tx1"/>
                          </a:solidFill>
                        </a:rPr>
                        <a:t>TOTAL DES FRAIS ASSUMÉS PAR LES PARENTS PAR ENFANT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3243714201"/>
                  </a:ext>
                </a:extLst>
              </a:tr>
              <a:tr h="773565">
                <a:tc rowSpan="6">
                  <a:txBody>
                    <a:bodyPr/>
                    <a:lstStyle/>
                    <a:p>
                      <a:pPr algn="ctr">
                        <a:lnSpc>
                          <a:spcPct val="107000"/>
                        </a:lnSpc>
                        <a:spcBef>
                          <a:spcPts val="600"/>
                        </a:spcBef>
                        <a:spcAft>
                          <a:spcPts val="0"/>
                        </a:spcAft>
                      </a:pPr>
                      <a:r>
                        <a:rPr lang="fr-CA" sz="1600">
                          <a:solidFill>
                            <a:schemeClr val="tx1"/>
                          </a:solidFill>
                        </a:rPr>
                        <a:t>Enfant d’âge</a:t>
                      </a:r>
                    </a:p>
                    <a:p>
                      <a:pPr algn="ctr">
                        <a:lnSpc>
                          <a:spcPct val="107000"/>
                        </a:lnSpc>
                        <a:spcAft>
                          <a:spcPts val="600"/>
                        </a:spcAft>
                      </a:pPr>
                      <a:r>
                        <a:rPr lang="fr-CA" sz="1600">
                          <a:solidFill>
                            <a:schemeClr val="tx1"/>
                          </a:solidFill>
                        </a:rPr>
                        <a:t>scolaire</a:t>
                      </a:r>
                    </a:p>
                    <a:p>
                      <a:pPr algn="ctr">
                        <a:lnSpc>
                          <a:spcPct val="107000"/>
                        </a:lnSpc>
                        <a:spcAft>
                          <a:spcPts val="600"/>
                        </a:spcAft>
                      </a:pPr>
                      <a:r>
                        <a:rPr lang="fr-CA" sz="1600">
                          <a:solidFill>
                            <a:schemeClr val="tx1"/>
                          </a:solidFill>
                        </a:rPr>
                        <a:t>(1</a:t>
                      </a:r>
                      <a:r>
                        <a:rPr lang="fr-CA" sz="1600" baseline="30000">
                          <a:solidFill>
                            <a:schemeClr val="tx1"/>
                          </a:solidFill>
                        </a:rPr>
                        <a:t>re </a:t>
                      </a:r>
                      <a:r>
                        <a:rPr lang="fr-CA" sz="1600">
                          <a:solidFill>
                            <a:schemeClr val="tx1"/>
                          </a:solidFill>
                        </a:rPr>
                        <a:t>année et plus)</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b="1">
                          <a:solidFill>
                            <a:schemeClr val="tx1"/>
                          </a:solidFill>
                        </a:rPr>
                        <a:t>jours de classe</a:t>
                      </a:r>
                      <a:r>
                        <a:rPr lang="fr-CA" sz="1600">
                          <a:solidFill>
                            <a:schemeClr val="tx1"/>
                          </a:solidFill>
                        </a:rPr>
                        <a:t/>
                      </a:r>
                      <a:br>
                        <a:rPr lang="fr-CA" sz="1600">
                          <a:solidFill>
                            <a:schemeClr val="tx1"/>
                          </a:solidFill>
                        </a:rPr>
                      </a:br>
                      <a:r>
                        <a:rPr lang="fr-CA" sz="1600">
                          <a:solidFill>
                            <a:schemeClr val="tx1"/>
                          </a:solidFill>
                        </a:rPr>
                        <a:t>– 1 période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t>5,15 $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t>1,00 $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0"/>
                        </a:spcAft>
                      </a:pPr>
                      <a:r>
                        <a:rPr lang="fr-CA" sz="1800"/>
                        <a:t>6,15 $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3316202394"/>
                  </a:ext>
                </a:extLst>
              </a:tr>
              <a:tr h="511072">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 2 périodes de présence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t>6,80 $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1,80 $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8,60 $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1789929"/>
                  </a:ext>
                </a:extLst>
              </a:tr>
              <a:tr h="497362">
                <a:tc vMerge="1">
                  <a:txBody>
                    <a:bodyPr/>
                    <a:lstStyle/>
                    <a:p>
                      <a:endParaRPr lang="en-CA"/>
                    </a:p>
                  </a:txBody>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600">
                          <a:solidFill>
                            <a:schemeClr val="tx1"/>
                          </a:solidFill>
                        </a:rPr>
                        <a:t>– 3 périodes de présence</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8,00 $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dirty="0"/>
                        <a:t>2,00 $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b="1" u="sng"/>
                        <a:t>10,00</a:t>
                      </a:r>
                      <a:r>
                        <a:rPr lang="fr-CA" sz="1800" b="1"/>
                        <a:t>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fr-CA" sz="1800"/>
                        <a:t>10,30 $</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2636247675"/>
                  </a:ext>
                </a:extLst>
              </a:tr>
              <a:tr h="1076039">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journées pédagogiques et</a:t>
                      </a:r>
                      <a:br>
                        <a:rPr lang="fr-CA" sz="1600">
                          <a:solidFill>
                            <a:schemeClr val="tx1"/>
                          </a:solidFill>
                        </a:rPr>
                      </a:br>
                      <a:r>
                        <a:rPr lang="fr-CA" sz="1600">
                          <a:solidFill>
                            <a:schemeClr val="tx1"/>
                          </a:solidFill>
                        </a:rPr>
                        <a:t>congés scolaires – moins</a:t>
                      </a:r>
                      <a:br>
                        <a:rPr lang="fr-CA" sz="1600">
                          <a:solidFill>
                            <a:schemeClr val="tx1"/>
                          </a:solidFill>
                        </a:rPr>
                      </a:br>
                      <a:r>
                        <a:rPr lang="fr-CA" sz="1600">
                          <a:solidFill>
                            <a:schemeClr val="tx1"/>
                          </a:solidFill>
                        </a:rPr>
                        <a:t>de 4 heures</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9,40 $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1,00 $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8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800">
                          <a:solidFill>
                            <a:schemeClr val="tx1"/>
                          </a:solidFill>
                        </a:rPr>
                        <a:t>10,40 $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141371"/>
                  </a:ext>
                </a:extLst>
              </a:tr>
              <a:tr h="660229">
                <a:tc vMerge="1">
                  <a:txBody>
                    <a:bodyPr/>
                    <a:lstStyle/>
                    <a:p>
                      <a:endParaRPr lang="en-CA"/>
                    </a:p>
                  </a:txBody>
                  <a:tcPr/>
                </a:tc>
                <a:tc>
                  <a:txBody>
                    <a:bodyPr/>
                    <a:lstStyle/>
                    <a:p>
                      <a:pPr algn="ctr">
                        <a:lnSpc>
                          <a:spcPct val="107000"/>
                        </a:lnSpc>
                        <a:spcBef>
                          <a:spcPts val="600"/>
                        </a:spcBef>
                        <a:spcAft>
                          <a:spcPts val="600"/>
                        </a:spcAft>
                      </a:pPr>
                      <a:r>
                        <a:rPr lang="fr-CA" sz="1600">
                          <a:solidFill>
                            <a:schemeClr val="tx1"/>
                          </a:solidFill>
                        </a:rPr>
                        <a:t>journées pédagogiques et congés scolaires – de 4 à</a:t>
                      </a:r>
                      <a:br>
                        <a:rPr lang="fr-CA" sz="1600">
                          <a:solidFill>
                            <a:schemeClr val="tx1"/>
                          </a:solidFill>
                        </a:rPr>
                      </a:br>
                      <a:r>
                        <a:rPr lang="fr-CA" sz="1600">
                          <a:solidFill>
                            <a:schemeClr val="tx1"/>
                          </a:solidFill>
                        </a:rPr>
                        <a:t>10 heures</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solidFill>
                            <a:schemeClr val="tx1"/>
                          </a:solidFill>
                        </a:rPr>
                        <a:t>18,80 $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solidFill>
                            <a:schemeClr val="tx1"/>
                          </a:solidFill>
                        </a:rPr>
                        <a:t>2,00 $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Bef>
                          <a:spcPts val="600"/>
                        </a:spcBef>
                        <a:spcAft>
                          <a:spcPts val="600"/>
                        </a:spcAft>
                      </a:pPr>
                      <a:r>
                        <a:rPr lang="fr-CA" sz="18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600"/>
                        </a:spcAft>
                      </a:pPr>
                      <a:r>
                        <a:rPr lang="fr-CA" sz="18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tc>
                  <a:txBody>
                    <a:bodyPr/>
                    <a:lstStyle/>
                    <a:p>
                      <a:pPr algn="ctr">
                        <a:lnSpc>
                          <a:spcPct val="107000"/>
                        </a:lnSpc>
                        <a:spcAft>
                          <a:spcPts val="0"/>
                        </a:spcAft>
                      </a:pPr>
                      <a:r>
                        <a:rPr lang="fr-CA" sz="1800">
                          <a:solidFill>
                            <a:schemeClr val="tx1"/>
                          </a:solidFill>
                        </a:rPr>
                        <a:t>20,80 $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FAEB"/>
                    </a:solidFill>
                  </a:tcPr>
                </a:tc>
                <a:extLst>
                  <a:ext uri="{0D108BD9-81ED-4DB2-BD59-A6C34878D82A}">
                    <a16:rowId xmlns:a16="http://schemas.microsoft.com/office/drawing/2014/main" val="735410538"/>
                  </a:ext>
                </a:extLst>
              </a:tr>
              <a:tr h="368441">
                <a:tc vMerge="1">
                  <a:txBody>
                    <a:bodyPr/>
                    <a:lstStyle/>
                    <a:p>
                      <a:endParaRPr lang="en-CA"/>
                    </a:p>
                  </a:txBody>
                  <a:tcPr/>
                </a:tc>
                <a:tc>
                  <a:txBody>
                    <a:bodyPr/>
                    <a:lstStyle/>
                    <a:p>
                      <a:pPr>
                        <a:lnSpc>
                          <a:spcPct val="107000"/>
                        </a:lnSpc>
                        <a:spcBef>
                          <a:spcPts val="600"/>
                        </a:spcBef>
                        <a:spcAft>
                          <a:spcPts val="600"/>
                        </a:spcAft>
                      </a:pPr>
                      <a:r>
                        <a:rPr lang="fr-CA" sz="1600">
                          <a:solidFill>
                            <a:schemeClr val="tx1"/>
                          </a:solidFill>
                        </a:rPr>
                        <a:t>plus de 10 heures</a:t>
                      </a:r>
                    </a:p>
                  </a:txBody>
                  <a:tcPr marL="50533" marR="50533"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28,20 $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3,00 $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600"/>
                        </a:spcBef>
                        <a:spcAft>
                          <a:spcPts val="600"/>
                        </a:spcAft>
                      </a:pPr>
                      <a:r>
                        <a:rPr lang="fr-CA" sz="180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fr-CA" sz="1800">
                          <a:solidFill>
                            <a:schemeClr val="tx1"/>
                          </a:solidFill>
                        </a:rPr>
                        <a:t>------</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CA" sz="1800" dirty="0">
                          <a:solidFill>
                            <a:schemeClr val="tx1"/>
                          </a:solidFill>
                        </a:rPr>
                        <a:t>31,20 $</a:t>
                      </a:r>
                    </a:p>
                  </a:txBody>
                  <a:tcPr marL="50533" marR="505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817708"/>
                  </a:ext>
                </a:extLst>
              </a:tr>
            </a:tbl>
          </a:graphicData>
        </a:graphic>
      </p:graphicFrame>
    </p:spTree>
    <p:extLst>
      <p:ext uri="{BB962C8B-B14F-4D97-AF65-F5344CB8AC3E}">
        <p14:creationId xmlns:p14="http://schemas.microsoft.com/office/powerpoint/2010/main" val="1598823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359229"/>
            <a:ext cx="10699657" cy="800100"/>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Financement et mise en place</a:t>
            </a:r>
            <a:br>
              <a:rPr lang="fr-CA">
                <a:latin typeface="Arial" panose="020B0604020202020204" pitchFamily="34" charset="0"/>
                <a:ea typeface="Calibri" panose="020F0502020204030204" pitchFamily="34" charset="0"/>
                <a:cs typeface="Arial" panose="020B0604020202020204" pitchFamily="34" charset="0"/>
              </a:rPr>
            </a:br>
            <a:r>
              <a:rPr lang="fr-CA">
                <a:latin typeface="Arial" panose="020B0604020202020204" pitchFamily="34" charset="0"/>
                <a:ea typeface="Calibri" panose="020F0502020204030204" pitchFamily="34" charset="0"/>
                <a:cs typeface="Arial" panose="020B0604020202020204" pitchFamily="34" charset="0"/>
              </a:rPr>
              <a:t>Période de transition</a:t>
            </a:r>
          </a:p>
        </p:txBody>
      </p:sp>
      <p:sp>
        <p:nvSpPr>
          <p:cNvPr id="5" name="Content Placeholder 4"/>
          <p:cNvSpPr>
            <a:spLocks noGrp="1"/>
          </p:cNvSpPr>
          <p:nvPr>
            <p:ph idx="1"/>
          </p:nvPr>
        </p:nvSpPr>
        <p:spPr>
          <a:xfrm>
            <a:off x="601598" y="1341120"/>
            <a:ext cx="11263300" cy="5157216"/>
          </a:xfrm>
        </p:spPr>
        <p:txBody>
          <a:bodyPr/>
          <a:lstStyle/>
          <a:p>
            <a:pPr marL="0" indent="0">
              <a:buNone/>
            </a:pPr>
            <a:r>
              <a:rPr lang="fr-CA" sz="2200" dirty="0"/>
              <a:t>Nous reconnaissons que les établissements reçoivent généralement les paiements des familles au début de la période de facturation. Par conséquent, le premier versement de la subvention couvrant le coût de réduction des frais de garderie pour les établissements subventionnés sera effectué au début de la prochaine période de déclaration, au cours de la semaine du 2 avril.</a:t>
            </a:r>
          </a:p>
          <a:p>
            <a:pPr marL="0" indent="0">
              <a:buNone/>
            </a:pPr>
            <a:r>
              <a:rPr lang="fr-CA" sz="2200" dirty="0"/>
              <a:t>Pendant cette période de transition, le paiement initial sera basé sur l’utilisation complète des places de garde d’un établissement. </a:t>
            </a:r>
          </a:p>
          <a:p>
            <a:r>
              <a:rPr lang="fr-CA" sz="2200" dirty="0"/>
              <a:t>Places pour enfants en bas âge et enfants d’âge préscolaire : sur la base de 4 à 10 heures de garde.</a:t>
            </a:r>
          </a:p>
          <a:p>
            <a:r>
              <a:rPr lang="fr-CA" sz="2200" dirty="0"/>
              <a:t>Places pour les enfants d’âge scolaire : sur la base de 3 périodes de garde, </a:t>
            </a:r>
            <a:r>
              <a:rPr lang="fr-CA" sz="2200" i="1" u="sng" dirty="0"/>
              <a:t>le cas échéant</a:t>
            </a:r>
            <a:r>
              <a:rPr lang="fr-CA" sz="2200" dirty="0"/>
              <a:t>.</a:t>
            </a:r>
          </a:p>
          <a:p>
            <a:pPr marL="0" indent="0">
              <a:buNone/>
            </a:pPr>
            <a:r>
              <a:rPr lang="fr-CA" sz="2200" dirty="0"/>
              <a:t>Les calculs d’utilisation complète seront comparés aux fiches de présence soumises afin de garantir un paiement suffisant pour les établissements disposant de places partagées, d’enfants qui ont besoin de plus de 10 heures de garde, de services de garde selon des horaires prolongés, etc.</a:t>
            </a:r>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22</a:t>
            </a:fld>
            <a:endParaRPr lang="en-CA"/>
          </a:p>
        </p:txBody>
      </p:sp>
    </p:spTree>
    <p:extLst>
      <p:ext uri="{BB962C8B-B14F-4D97-AF65-F5344CB8AC3E}">
        <p14:creationId xmlns:p14="http://schemas.microsoft.com/office/powerpoint/2010/main" val="401117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6514" y="588562"/>
            <a:ext cx="10699657" cy="947057"/>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Financement couvrant le coût de réduction des frais de garderie</a:t>
            </a:r>
          </a:p>
        </p:txBody>
      </p:sp>
      <p:sp>
        <p:nvSpPr>
          <p:cNvPr id="5" name="Content Placeholder 4"/>
          <p:cNvSpPr>
            <a:spLocks noGrp="1"/>
          </p:cNvSpPr>
          <p:nvPr>
            <p:ph idx="1"/>
          </p:nvPr>
        </p:nvSpPr>
        <p:spPr>
          <a:xfrm>
            <a:off x="606514" y="2122187"/>
            <a:ext cx="11263300" cy="4008084"/>
          </a:xfrm>
        </p:spPr>
        <p:txBody>
          <a:bodyPr/>
          <a:lstStyle/>
          <a:p>
            <a:pPr marL="0" indent="0">
              <a:spcBef>
                <a:spcPts val="0"/>
              </a:spcBef>
              <a:spcAft>
                <a:spcPts val="0"/>
              </a:spcAft>
              <a:buNone/>
            </a:pPr>
            <a:r>
              <a:rPr lang="fr-CA" sz="2400" dirty="0"/>
              <a:t>Après le paiement initial, le financement sera basé sur les données d’inscription actuellement fournies par les établissements. </a:t>
            </a:r>
          </a:p>
          <a:p>
            <a:pPr marL="0" indent="0">
              <a:spcBef>
                <a:spcPts val="0"/>
              </a:spcBef>
              <a:spcAft>
                <a:spcPts val="0"/>
              </a:spcAft>
              <a:buNone/>
            </a:pPr>
            <a:endParaRPr lang="en-CA" sz="2400" dirty="0"/>
          </a:p>
          <a:p>
            <a:pPr marL="0" indent="0">
              <a:spcBef>
                <a:spcPts val="0"/>
              </a:spcBef>
              <a:spcAft>
                <a:spcPts val="0"/>
              </a:spcAft>
              <a:buNone/>
            </a:pPr>
            <a:r>
              <a:rPr lang="fr-CA" sz="2400" dirty="0"/>
              <a:t>Nous travaillons à la mise en place d’un processus qui :</a:t>
            </a:r>
          </a:p>
          <a:p>
            <a:pPr>
              <a:spcBef>
                <a:spcPts val="0"/>
              </a:spcBef>
              <a:spcAft>
                <a:spcPts val="0"/>
              </a:spcAft>
            </a:pPr>
            <a:r>
              <a:rPr lang="fr-CA" sz="2400" dirty="0"/>
              <a:t>minimise la charge de travail additionnelle pour les établissements;</a:t>
            </a:r>
          </a:p>
          <a:p>
            <a:pPr>
              <a:spcBef>
                <a:spcPts val="0"/>
              </a:spcBef>
              <a:spcAft>
                <a:spcPts val="0"/>
              </a:spcAft>
            </a:pPr>
            <a:r>
              <a:rPr lang="fr-CA" sz="2400" dirty="0"/>
              <a:t>tire parti des outils et des processus actuellement utilisés par les établissements et le ministère;</a:t>
            </a:r>
          </a:p>
          <a:p>
            <a:pPr>
              <a:spcBef>
                <a:spcPts val="0"/>
              </a:spcBef>
              <a:spcAft>
                <a:spcPts val="0"/>
              </a:spcAft>
            </a:pPr>
            <a:r>
              <a:rPr lang="fr-CA" sz="2400" dirty="0"/>
              <a:t>prend en compte le calendrier des flux de trésorerie et son incidence sur les établissements.</a:t>
            </a:r>
          </a:p>
          <a:p>
            <a:pPr marL="0" indent="0">
              <a:spcBef>
                <a:spcPts val="0"/>
              </a:spcBef>
              <a:spcAft>
                <a:spcPts val="0"/>
              </a:spcAft>
              <a:buNone/>
            </a:pPr>
            <a:endParaRPr lang="en-CA" sz="2400" dirty="0"/>
          </a:p>
          <a:p>
            <a:pPr marL="0" indent="0">
              <a:spcBef>
                <a:spcPts val="0"/>
              </a:spcBef>
              <a:spcAft>
                <a:spcPts val="0"/>
              </a:spcAft>
              <a:buNone/>
            </a:pPr>
            <a:endParaRPr lang="en-CA" sz="2400" dirty="0"/>
          </a:p>
          <a:p>
            <a:pPr marL="0" indent="0">
              <a:spcBef>
                <a:spcPts val="0"/>
              </a:spcBef>
              <a:spcAft>
                <a:spcPts val="0"/>
              </a:spcAft>
              <a:buNone/>
            </a:pPr>
            <a:endParaRPr lang="en-CA" sz="2400" dirty="0"/>
          </a:p>
          <a:p>
            <a:pPr marL="0" indent="0">
              <a:spcBef>
                <a:spcPts val="0"/>
              </a:spcBef>
              <a:spcAft>
                <a:spcPts val="0"/>
              </a:spcAft>
              <a:buNone/>
            </a:pPr>
            <a:endParaRPr lang="en-CA" sz="2400" dirty="0"/>
          </a:p>
          <a:p>
            <a:pPr marL="0" indent="0">
              <a:spcBef>
                <a:spcPts val="0"/>
              </a:spcBef>
              <a:spcAft>
                <a:spcPts val="0"/>
              </a:spcAft>
              <a:buNone/>
            </a:pPr>
            <a:endParaRPr lang="en-CA" sz="2400" dirty="0"/>
          </a:p>
          <a:p>
            <a:pPr marL="0" indent="0">
              <a:spcBef>
                <a:spcPts val="0"/>
              </a:spcBef>
              <a:spcAft>
                <a:spcPts val="0"/>
              </a:spcAft>
              <a:buNone/>
            </a:pPr>
            <a:endParaRPr lang="en-CA" sz="2400" dirty="0"/>
          </a:p>
          <a:p>
            <a:pPr marL="0" lv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23</a:t>
            </a:fld>
            <a:endParaRPr lang="en-CA"/>
          </a:p>
        </p:txBody>
      </p:sp>
    </p:spTree>
    <p:extLst>
      <p:ext uri="{BB962C8B-B14F-4D97-AF65-F5344CB8AC3E}">
        <p14:creationId xmlns:p14="http://schemas.microsoft.com/office/powerpoint/2010/main" val="3253467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4A052D0-8619-4288-8621-37923DAD09E6}" type="slidenum">
              <a:rPr lang="en-CA" smtClean="0"/>
              <a:t>24</a:t>
            </a:fld>
            <a:endParaRPr lang="en-CA"/>
          </a:p>
        </p:txBody>
      </p:sp>
      <p:sp>
        <p:nvSpPr>
          <p:cNvPr id="5" name="Title 3"/>
          <p:cNvSpPr>
            <a:spLocks noGrp="1"/>
          </p:cNvSpPr>
          <p:nvPr>
            <p:ph type="title"/>
          </p:nvPr>
        </p:nvSpPr>
        <p:spPr>
          <a:xfrm>
            <a:off x="601598" y="604760"/>
            <a:ext cx="10699657" cy="1143000"/>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
            </a:r>
            <a:br>
              <a:rPr lang="fr-CA"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Financement et mise en place</a:t>
            </a:r>
            <a:br>
              <a:rPr lang="fr-CA" dirty="0">
                <a:latin typeface="Arial" panose="020B0604020202020204" pitchFamily="34" charset="0"/>
                <a:ea typeface="Calibri" panose="020F0502020204030204" pitchFamily="34" charset="0"/>
                <a:cs typeface="Arial" panose="020B0604020202020204" pitchFamily="34" charset="0"/>
              </a:rPr>
            </a:br>
            <a:r>
              <a:rPr lang="fr-CA" sz="2800" dirty="0">
                <a:solidFill>
                  <a:srgbClr val="000000"/>
                </a:solidFill>
                <a:latin typeface="Arial" panose="020B0604020202020204" pitchFamily="34" charset="0"/>
                <a:ea typeface="Calibri" panose="020F0502020204030204" pitchFamily="34" charset="0"/>
                <a:cs typeface="Arial" panose="020B0604020202020204" pitchFamily="34" charset="0"/>
              </a:rPr>
              <a:t>Paiements et périodes de déclaration de l’établissement</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865809" y="1975757"/>
            <a:ext cx="10809518" cy="4244068"/>
          </a:xfrm>
        </p:spPr>
        <p:txBody>
          <a:bodyPr/>
          <a:lstStyle/>
          <a:p>
            <a:pPr marL="0" indent="0">
              <a:buNone/>
            </a:pPr>
            <a:r>
              <a:rPr lang="fr-CA" sz="1800" b="1" dirty="0"/>
              <a:t>Du 27 au 31 mars</a:t>
            </a:r>
            <a:r>
              <a:rPr lang="fr-CA" sz="1800" dirty="0"/>
              <a:t>	Réévaluation en masse des allocations et lettres envoyées</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1</a:t>
            </a:r>
            <a:r>
              <a:rPr lang="fr-CA" sz="1800" b="1" baseline="30000" dirty="0"/>
              <a:t>er</a:t>
            </a:r>
            <a:r>
              <a:rPr lang="fr-CA" sz="1800" b="1" dirty="0"/>
              <a:t> avril</a:t>
            </a:r>
            <a:r>
              <a:rPr lang="fr-CA" sz="1800" dirty="0"/>
              <a:t>		Les garderies familiales à domicile présentent une demande de subvention de fonctionnement pour 2023-2024</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2 avril		</a:t>
            </a:r>
            <a:r>
              <a:rPr lang="fr-CA" sz="1800" dirty="0"/>
              <a:t>Les nouveaux frais de garderie sont en vigueur </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Du 3 au 6 avril	</a:t>
            </a:r>
            <a:r>
              <a:rPr lang="fr-CA" sz="1800" b="1" dirty="0">
                <a:latin typeface="Arial" panose="020B0604020202020204" pitchFamily="34" charset="0"/>
                <a:ea typeface="Calibri" panose="020F0502020204030204" pitchFamily="34" charset="0"/>
                <a:cs typeface="Arial" panose="020B0604020202020204" pitchFamily="34" charset="0"/>
              </a:rPr>
              <a:t>Financement initial couvrant le coût de réduction des frais de garderie</a:t>
            </a:r>
            <a:r>
              <a:rPr lang="fr-CA" sz="1800" b="1" dirty="0"/>
              <a:t> </a:t>
            </a:r>
            <a:br>
              <a:rPr lang="fr-CA" sz="1800" b="1" dirty="0"/>
            </a:br>
            <a:r>
              <a:rPr lang="fr-CA" sz="1800" b="1" dirty="0"/>
              <a:t>		</a:t>
            </a:r>
            <a:r>
              <a:rPr lang="fr-CA" sz="1800" i="1" dirty="0"/>
              <a:t>Les garderies à domicile auront priorité</a:t>
            </a:r>
          </a:p>
          <a:p>
            <a:pPr marL="0" indent="0">
              <a:buNone/>
            </a:pPr>
            <a:r>
              <a:rPr lang="fr-CA" sz="800" dirty="0"/>
              <a:t>_________________________________________________________________________________________________________________________________________________________________________________________</a:t>
            </a:r>
          </a:p>
          <a:p>
            <a:pPr marL="0" indent="0">
              <a:buNone/>
            </a:pPr>
            <a:r>
              <a:rPr lang="fr-CA" sz="1800" b="1" dirty="0"/>
              <a:t>Du 3 avril au 1</a:t>
            </a:r>
            <a:r>
              <a:rPr lang="fr-CA" sz="1800" b="1" baseline="30000" dirty="0"/>
              <a:t>er </a:t>
            </a:r>
            <a:r>
              <a:rPr lang="fr-CA" sz="1800" b="1" dirty="0"/>
              <a:t>mai</a:t>
            </a:r>
            <a:r>
              <a:rPr lang="fr-CA" sz="1800" dirty="0"/>
              <a:t>	Les fiches de présence de l’établissement sont soumises pour la période du 5 mars au 1</a:t>
            </a:r>
            <a:r>
              <a:rPr lang="fr-CA" sz="1800" baseline="30000" dirty="0"/>
              <a:t>er </a:t>
            </a:r>
            <a:r>
              <a:rPr lang="fr-CA" sz="1800" dirty="0"/>
              <a:t>avril. </a:t>
            </a:r>
          </a:p>
          <a:p>
            <a:pPr marL="0" indent="0">
              <a:buNone/>
            </a:pPr>
            <a:r>
              <a:rPr lang="fr-CA" sz="1800" dirty="0"/>
              <a:t>Les taux actuels (avant le 2 avril) des plafonds des frais de garderie s’appliquent à la période du 5 mars au 1</a:t>
            </a:r>
            <a:r>
              <a:rPr lang="fr-CA" sz="1800" baseline="30000" dirty="0"/>
              <a:t>er </a:t>
            </a:r>
            <a:r>
              <a:rPr lang="fr-CA" sz="1800" dirty="0"/>
              <a:t>avril</a:t>
            </a:r>
            <a:r>
              <a:rPr lang="fr-CA" sz="2000" dirty="0"/>
              <a:t>. </a:t>
            </a:r>
          </a:p>
          <a:p>
            <a:pPr marL="0" lvl="6" indent="0">
              <a:buNone/>
            </a:pPr>
            <a:r>
              <a:rPr lang="fr-CA" sz="1800" dirty="0"/>
              <a:t>Les fiches sont traitées et les paiements de subvention sont versés dès la réception des fiches. </a:t>
            </a:r>
          </a:p>
          <a:p>
            <a:pPr marL="0" lvl="3" indent="0">
              <a:buNone/>
            </a:pPr>
            <a:r>
              <a:rPr lang="fr-CA" sz="1800" dirty="0"/>
              <a:t>Comme c’est le cas actuellement, les fiches concernant les garderies à domicile sont traitées en priorité.</a:t>
            </a:r>
          </a:p>
          <a:p>
            <a:pPr marL="0" lvl="0" indent="0">
              <a:buNone/>
            </a:pPr>
            <a:endParaRPr lang="en-CA" sz="2000" dirty="0"/>
          </a:p>
        </p:txBody>
      </p:sp>
    </p:spTree>
    <p:extLst>
      <p:ext uri="{BB962C8B-B14F-4D97-AF65-F5344CB8AC3E}">
        <p14:creationId xmlns:p14="http://schemas.microsoft.com/office/powerpoint/2010/main" val="252186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861458"/>
            <a:ext cx="10699657" cy="1266493"/>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Prochaines étapes</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solidFill>
                  <a:srgbClr val="000000"/>
                </a:solidFill>
                <a:latin typeface="Arial" panose="020B0604020202020204" pitchFamily="34" charset="0"/>
                <a:ea typeface="Calibri" panose="020F0502020204030204" pitchFamily="34" charset="0"/>
                <a:cs typeface="Arial" panose="020B0604020202020204" pitchFamily="34" charset="0"/>
              </a:rPr>
              <a:t>Comment les établissements peuvent-ils se préparer à l’instauration de ces nouveaux frais?</a:t>
            </a:r>
            <a:r>
              <a:rPr lang="fr-CA" sz="3200" dirty="0">
                <a:latin typeface="Arial" panose="020B0604020202020204" pitchFamily="34" charset="0"/>
                <a:ea typeface="Times New Roman" panose="02020603050405020304" pitchFamily="18" charset="0"/>
                <a:cs typeface="Times New Roman" panose="02020603050405020304" pitchFamily="18" charset="0"/>
              </a:rPr>
              <a:t/>
            </a:r>
            <a:br>
              <a:rPr lang="fr-CA" sz="3200" dirty="0">
                <a:latin typeface="Arial" panose="020B0604020202020204" pitchFamily="34" charset="0"/>
                <a:ea typeface="Times New Roman" panose="02020603050405020304" pitchFamily="18" charset="0"/>
                <a:cs typeface="Times New Roman" panose="02020603050405020304" pitchFamily="18" charset="0"/>
              </a:rPr>
            </a:br>
            <a:endParaRPr lang="fr-CA" sz="3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344993"/>
            <a:ext cx="11188620" cy="3651547"/>
          </a:xfrm>
        </p:spPr>
        <p:txBody>
          <a:bodyPr/>
          <a:lstStyle/>
          <a:p>
            <a:pPr marL="0" indent="0">
              <a:buNone/>
            </a:pPr>
            <a:r>
              <a:rPr lang="fr-CA" sz="2400" dirty="0"/>
              <a:t/>
            </a:r>
            <a:br>
              <a:rPr lang="fr-CA" sz="2400" dirty="0"/>
            </a:br>
            <a:r>
              <a:rPr lang="fr-CA" sz="2400" dirty="0"/>
              <a:t>Les établissements peuvent entreprendre les démarches administratives pour la mise en place et la facturation des nouveaux frais que devront débourser les parents à compter du 2 avril 2023. </a:t>
            </a:r>
            <a:br>
              <a:rPr lang="fr-CA" sz="2400" dirty="0"/>
            </a:br>
            <a:r>
              <a:rPr lang="fr-CA" sz="2400" dirty="0"/>
              <a:t/>
            </a:r>
            <a:br>
              <a:rPr lang="fr-CA" sz="2400" dirty="0"/>
            </a:br>
            <a:r>
              <a:rPr lang="fr-CA" sz="2400" dirty="0"/>
              <a:t>Par exemple, les guides des politiques de l’établissement de même que les outils comptables nécessiteront un examen et une mise à jour, le cas échéant. </a:t>
            </a:r>
          </a:p>
          <a:p>
            <a:pPr marL="0" indent="0">
              <a:buNone/>
            </a:pPr>
            <a:endParaRPr lang="en-CA" sz="2400" dirty="0"/>
          </a:p>
          <a:p>
            <a:pPr marL="0" indent="0">
              <a:buNone/>
            </a:pPr>
            <a:r>
              <a:rPr lang="fr-CA" sz="2400" dirty="0"/>
              <a:t>Les familles devraient recevoir une facture pour la somme des frais qu’ils doivent payer à l’établissement selon le calendrier régulier de facturation et de paiements de ce dernier. </a:t>
            </a:r>
            <a:br>
              <a:rPr lang="fr-CA" sz="2400" dirty="0"/>
            </a:br>
            <a:r>
              <a:rPr lang="fr-CA" sz="2400" dirty="0"/>
              <a:t/>
            </a:r>
            <a:br>
              <a:rPr lang="fr-CA" sz="2400" dirty="0"/>
            </a:b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25</a:t>
            </a:fld>
            <a:endParaRPr lang="en-CA"/>
          </a:p>
        </p:txBody>
      </p:sp>
    </p:spTree>
    <p:extLst>
      <p:ext uri="{BB962C8B-B14F-4D97-AF65-F5344CB8AC3E}">
        <p14:creationId xmlns:p14="http://schemas.microsoft.com/office/powerpoint/2010/main" val="3383189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1891430"/>
            <a:ext cx="10830728" cy="4184961"/>
          </a:xfrm>
        </p:spPr>
        <p:txBody>
          <a:bodyPr/>
          <a:lstStyle/>
          <a:p>
            <a:pPr marL="0" indent="0">
              <a:buNone/>
            </a:pPr>
            <a:r>
              <a:rPr lang="fr-CA" sz="2400" b="1"/>
              <a:t>Quand un enfant d’âge préscolaire devient-il un enfant d’âge scolaire?</a:t>
            </a:r>
          </a:p>
          <a:p>
            <a:r>
              <a:rPr lang="fr-CA" sz="2400"/>
              <a:t>« Enfant d’âge scolaire » est un terme défini dans le règlement comme un enfant inscrit au niveau 1 à 6 dans une école.</a:t>
            </a:r>
          </a:p>
          <a:p>
            <a:pPr marL="0" indent="0">
              <a:buNone/>
            </a:pPr>
            <a:endParaRPr lang="en-CA" sz="2400" dirty="0"/>
          </a:p>
          <a:p>
            <a:r>
              <a:rPr lang="fr-CA" sz="2400"/>
              <a:t>Lorsqu’un enfant termine la maternelle, il peut être considéré comme étant inscrit en 1</a:t>
            </a:r>
            <a:r>
              <a:rPr lang="fr-CA" sz="2400" baseline="30000"/>
              <a:t>re </a:t>
            </a:r>
            <a:r>
              <a:rPr lang="fr-CA" sz="2400"/>
              <a:t>année. </a:t>
            </a:r>
          </a:p>
          <a:p>
            <a:pPr marL="0" indent="0">
              <a:buNone/>
            </a:pPr>
            <a:endParaRPr lang="en-CA" sz="2400" kern="1200" dirty="0"/>
          </a:p>
          <a:p>
            <a:r>
              <a:rPr lang="fr-CA" sz="2400"/>
              <a:t>Il appartient à l’établissement de décider quand un enfant de maternelle passe à une place pour enfant d’âge scolaire, p. ex. le 1</a:t>
            </a:r>
            <a:r>
              <a:rPr lang="fr-CA" sz="2400" baseline="30000"/>
              <a:t>er </a:t>
            </a:r>
            <a:r>
              <a:rPr lang="fr-CA" sz="2400"/>
              <a:t>juillet, le 1</a:t>
            </a:r>
            <a:r>
              <a:rPr lang="fr-CA" sz="2400" baseline="30000"/>
              <a:t>er </a:t>
            </a:r>
            <a:r>
              <a:rPr lang="fr-CA" sz="2400"/>
              <a:t>septembre ou à un autre moment au cours de l’été. </a:t>
            </a:r>
          </a:p>
          <a:p>
            <a:pPr marL="0" indent="0">
              <a:buNone/>
            </a:pPr>
            <a:endParaRPr lang="en-CA" sz="2400" b="1" dirty="0"/>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26</a:t>
            </a:fld>
            <a:endParaRPr lang="en-CA"/>
          </a:p>
        </p:txBody>
      </p:sp>
      <p:sp>
        <p:nvSpPr>
          <p:cNvPr id="7" name="Title 3"/>
          <p:cNvSpPr>
            <a:spLocks noGrp="1"/>
          </p:cNvSpPr>
          <p:nvPr>
            <p:ph type="title"/>
          </p:nvPr>
        </p:nvSpPr>
        <p:spPr>
          <a:xfrm>
            <a:off x="601598" y="388307"/>
            <a:ext cx="10699657" cy="1064712"/>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Foire aux questions</a:t>
            </a:r>
          </a:p>
        </p:txBody>
      </p:sp>
    </p:spTree>
    <p:extLst>
      <p:ext uri="{BB962C8B-B14F-4D97-AF65-F5344CB8AC3E}">
        <p14:creationId xmlns:p14="http://schemas.microsoft.com/office/powerpoint/2010/main" val="2428418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1891430"/>
            <a:ext cx="10830728" cy="4184961"/>
          </a:xfrm>
        </p:spPr>
        <p:txBody>
          <a:bodyPr/>
          <a:lstStyle/>
          <a:p>
            <a:pPr marL="0" indent="0">
              <a:buNone/>
            </a:pPr>
            <a:r>
              <a:rPr lang="fr-CA" sz="2400" b="1" dirty="0"/>
              <a:t>Quelle incidence la nouvelle structure de tarifs aura-t-elle sur les exemptions approuvées actuellement relatives à l’âge d’enfants de maternelle pour qu’ils soient considérés comme étant d’âge scolaire?</a:t>
            </a:r>
          </a:p>
          <a:p>
            <a:r>
              <a:rPr lang="fr-CA" sz="2400" dirty="0"/>
              <a:t>Lorsque les établissements et les parents demandent conjointement une exemption relative à l’âge d’un enfant de maternelle pour qu’il soit considéré comme étant d’âge scolaire et que l’exemption est approuvée, tous les règlements applicables, y compris les frais et les ratios pour les enfants d’âge scolaire, s’appliquent.</a:t>
            </a:r>
          </a:p>
          <a:p>
            <a:pPr marL="0" indent="0">
              <a:buNone/>
            </a:pPr>
            <a:endParaRPr lang="en-CA" sz="2400" b="1" dirty="0"/>
          </a:p>
          <a:p>
            <a:r>
              <a:rPr lang="fr-CA" sz="2400" dirty="0"/>
              <a:t>Nous continuons d’étudier les options offertes aux familles et aux établissements dans le cadre de réglementation de l’autorisation et de la nouvelle structure de tarifs, qui entrera en vigueur le 2 avril 2023.  </a:t>
            </a:r>
            <a:br>
              <a:rPr lang="fr-CA" sz="2400" dirty="0"/>
            </a:br>
            <a:endParaRPr lang="fr-CA" sz="2400" dirty="0"/>
          </a:p>
          <a:p>
            <a:pPr marL="0" indent="0">
              <a:buNone/>
            </a:pPr>
            <a:endParaRPr lang="en-CA" sz="2400" b="1" dirty="0"/>
          </a:p>
          <a:p>
            <a:pPr marL="0" indent="0">
              <a:buNone/>
            </a:pPr>
            <a:endParaRPr lang="en-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27</a:t>
            </a:fld>
            <a:endParaRPr lang="en-CA"/>
          </a:p>
        </p:txBody>
      </p:sp>
      <p:sp>
        <p:nvSpPr>
          <p:cNvPr id="7" name="Title 3"/>
          <p:cNvSpPr>
            <a:spLocks noGrp="1"/>
          </p:cNvSpPr>
          <p:nvPr>
            <p:ph type="title"/>
          </p:nvPr>
        </p:nvSpPr>
        <p:spPr>
          <a:xfrm>
            <a:off x="601598" y="388307"/>
            <a:ext cx="10699657" cy="1064712"/>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Foire aux questions</a:t>
            </a:r>
          </a:p>
        </p:txBody>
      </p:sp>
    </p:spTree>
    <p:extLst>
      <p:ext uri="{BB962C8B-B14F-4D97-AF65-F5344CB8AC3E}">
        <p14:creationId xmlns:p14="http://schemas.microsoft.com/office/powerpoint/2010/main" val="3740394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5809" y="523718"/>
            <a:ext cx="10699657" cy="1143000"/>
          </a:xfrm>
        </p:spPr>
        <p:txBody>
          <a:bodyPr/>
          <a:lstStyle/>
          <a:p>
            <a:r>
              <a:rPr lang="fr-CA" dirty="0"/>
              <a:t>À titre d’information</a:t>
            </a:r>
          </a:p>
        </p:txBody>
      </p:sp>
      <p:sp>
        <p:nvSpPr>
          <p:cNvPr id="5" name="Content Placeholder 4"/>
          <p:cNvSpPr>
            <a:spLocks noGrp="1"/>
          </p:cNvSpPr>
          <p:nvPr>
            <p:ph idx="1"/>
          </p:nvPr>
        </p:nvSpPr>
        <p:spPr>
          <a:xfrm>
            <a:off x="865809" y="1430594"/>
            <a:ext cx="10708124" cy="4680254"/>
          </a:xfrm>
        </p:spPr>
        <p:txBody>
          <a:bodyPr/>
          <a:lstStyle/>
          <a:p>
            <a:pPr marL="0" lvl="0" indent="0">
              <a:buNone/>
            </a:pPr>
            <a:r>
              <a:rPr lang="fr-CA" sz="2000" dirty="0"/>
              <a:t>Pour consulter des renseignements sur les nouveaux frais de garderie réglementés et le financement couvrant le coût de réduction des frais de garderie, rendez-vous à l’adresse suivante : </a:t>
            </a:r>
            <a:r>
              <a:rPr lang="fr-CA" sz="2000" dirty="0">
                <a:hlinkClick r:id="rId3"/>
              </a:rPr>
              <a:t>manitoba.ca/</a:t>
            </a:r>
            <a:r>
              <a:rPr lang="fr-CA" sz="2000" dirty="0" err="1">
                <a:hlinkClick r:id="rId3"/>
              </a:rPr>
              <a:t>gardedenfants</a:t>
            </a:r>
            <a:r>
              <a:rPr lang="fr-CA" sz="2000" dirty="0"/>
              <a:t/>
            </a:r>
            <a:br>
              <a:rPr lang="fr-CA" sz="2000" dirty="0"/>
            </a:br>
            <a:r>
              <a:rPr lang="fr-CA" sz="2000" dirty="0"/>
              <a:t>Pour obtenir une copie de la circulaire, de la foire aux questions et du tableau des revenus provenant des frais perçus auprès des parents, rendez-vous à l’adresse suivante : </a:t>
            </a:r>
            <a:r>
              <a:rPr lang="fr-CA" sz="2000" dirty="0">
                <a:hlinkClick r:id="rId4"/>
              </a:rPr>
              <a:t>https://www.manitoba.ca/education/childcare/childcare_news/current_circulars.fr.html</a:t>
            </a:r>
            <a:r>
              <a:rPr lang="fr-CA" sz="2000" dirty="0"/>
              <a:t> </a:t>
            </a:r>
          </a:p>
          <a:p>
            <a:pPr marL="0" lvl="0" indent="0">
              <a:buNone/>
            </a:pPr>
            <a:endParaRPr lang="en-CA" sz="800" dirty="0"/>
          </a:p>
          <a:p>
            <a:pPr marL="0" lvl="0" indent="0">
              <a:lnSpc>
                <a:spcPct val="150000"/>
              </a:lnSpc>
              <a:buNone/>
            </a:pPr>
            <a:r>
              <a:rPr lang="fr-CA" sz="2000" dirty="0"/>
              <a:t>Pour consulter des renseignements généraux et une foire aux questions, rendez-vous à l’adresse suivante : </a:t>
            </a:r>
            <a:r>
              <a:rPr lang="fr-CA" sz="2000" u="sng" dirty="0">
                <a:hlinkClick r:id="rId5"/>
              </a:rPr>
              <a:t>www.manitoba.ca/education/childcare/families/10_dollar_a_day.fr.html</a:t>
            </a:r>
            <a:r>
              <a:rPr lang="fr-CA" sz="2400" dirty="0"/>
              <a:t/>
            </a:r>
            <a:br>
              <a:rPr lang="fr-CA" sz="2400" dirty="0"/>
            </a:br>
            <a:r>
              <a:rPr lang="fr-CA" sz="800" dirty="0"/>
              <a:t/>
            </a:r>
            <a:br>
              <a:rPr lang="fr-CA" sz="800" dirty="0"/>
            </a:br>
            <a:r>
              <a:rPr lang="fr-CA" sz="2000" dirty="0"/>
              <a:t>Pour toute autre demande de renseignements, envoyez un courriel à </a:t>
            </a:r>
            <a:r>
              <a:rPr lang="fr-CA" sz="2000" u="sng" dirty="0">
                <a:hlinkClick r:id="rId6"/>
              </a:rPr>
              <a:t>cdcinfo@gov.mb.ca</a:t>
            </a:r>
            <a:r>
              <a:rPr lang="fr-CA" sz="2000" dirty="0"/>
              <a:t> </a:t>
            </a:r>
            <a:br>
              <a:rPr lang="fr-CA" sz="2000" dirty="0"/>
            </a:br>
            <a:r>
              <a:rPr lang="fr-CA" sz="2000" dirty="0"/>
              <a:t>en inscrivant dans le champ objet « 10 $ par jour » ou communiquez avec les Services d’information sur la garde d’enfants au 204 945-0776 ou sans frais au 1 888 213-4754.</a:t>
            </a:r>
          </a:p>
          <a:p>
            <a:pPr marL="0" lvl="0" indent="0">
              <a:buNone/>
            </a:pPr>
            <a:endParaRPr lang="en-CA" sz="2400" dirty="0"/>
          </a:p>
          <a:p>
            <a:pPr marL="0" lvl="0" indent="0">
              <a:buNone/>
            </a:pPr>
            <a:r>
              <a:rPr lang="fr-CA" sz="2400" dirty="0"/>
              <a:t/>
            </a:r>
            <a:br>
              <a:rPr lang="fr-CA" sz="2400" dirty="0"/>
            </a:br>
            <a:endParaRPr lang="fr-CA" sz="2400" dirty="0"/>
          </a:p>
          <a:p>
            <a:endParaRPr lang="en-CA" dirty="0"/>
          </a:p>
        </p:txBody>
      </p:sp>
      <p:sp>
        <p:nvSpPr>
          <p:cNvPr id="6" name="Slide Number Placeholder 5"/>
          <p:cNvSpPr>
            <a:spLocks noGrp="1"/>
          </p:cNvSpPr>
          <p:nvPr>
            <p:ph type="sldNum" sz="quarter" idx="10"/>
          </p:nvPr>
        </p:nvSpPr>
        <p:spPr/>
        <p:txBody>
          <a:bodyPr/>
          <a:lstStyle/>
          <a:p>
            <a:fld id="{B4A052D0-8619-4288-8621-37923DAD09E6}" type="slidenum">
              <a:rPr lang="en-CA" smtClean="0"/>
              <a:t>28</a:t>
            </a:fld>
            <a:endParaRPr lang="en-CA"/>
          </a:p>
        </p:txBody>
      </p:sp>
    </p:spTree>
    <p:extLst>
      <p:ext uri="{BB962C8B-B14F-4D97-AF65-F5344CB8AC3E}">
        <p14:creationId xmlns:p14="http://schemas.microsoft.com/office/powerpoint/2010/main" val="1017680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726" y="2165065"/>
            <a:ext cx="11232172" cy="3911326"/>
          </a:xfrm>
        </p:spPr>
        <p:txBody>
          <a:bodyPr/>
          <a:lstStyle/>
          <a:p>
            <a:pPr marL="0" indent="0" algn="ctr">
              <a:buNone/>
            </a:pPr>
            <a:r>
              <a:rPr lang="fr-CA" sz="2400"/>
              <a:t/>
            </a:r>
            <a:br>
              <a:rPr lang="fr-CA" sz="2400"/>
            </a:br>
            <a:r>
              <a:rPr lang="fr-CA" sz="8000" b="1">
                <a:latin typeface="Arial" panose="020B0604020202020204" pitchFamily="34" charset="0"/>
                <a:ea typeface="Calibri" panose="020F0502020204030204" pitchFamily="34" charset="0"/>
                <a:cs typeface="Arial" panose="020B0604020202020204" pitchFamily="34" charset="0"/>
              </a:rPr>
              <a:t>Des questions?</a:t>
            </a:r>
          </a:p>
        </p:txBody>
      </p:sp>
      <p:sp>
        <p:nvSpPr>
          <p:cNvPr id="6" name="Slide Number Placeholder 5"/>
          <p:cNvSpPr>
            <a:spLocks noGrp="1"/>
          </p:cNvSpPr>
          <p:nvPr>
            <p:ph type="sldNum" sz="quarter" idx="10"/>
          </p:nvPr>
        </p:nvSpPr>
        <p:spPr/>
        <p:txBody>
          <a:bodyPr/>
          <a:lstStyle/>
          <a:p>
            <a:fld id="{B4A052D0-8619-4288-8621-37923DAD09E6}" type="slidenum">
              <a:rPr lang="en-CA" smtClean="0"/>
              <a:t>29</a:t>
            </a:fld>
            <a:endParaRPr lang="en-CA"/>
          </a:p>
        </p:txBody>
      </p:sp>
      <p:sp>
        <p:nvSpPr>
          <p:cNvPr id="7" name="Title 3"/>
          <p:cNvSpPr>
            <a:spLocks noGrp="1"/>
          </p:cNvSpPr>
          <p:nvPr>
            <p:ph type="title"/>
          </p:nvPr>
        </p:nvSpPr>
        <p:spPr>
          <a:xfrm>
            <a:off x="601598" y="582407"/>
            <a:ext cx="10699657" cy="1143000"/>
          </a:xfrm>
        </p:spPr>
        <p:txBody>
          <a:bodyPr/>
          <a:lstStyle/>
          <a:p>
            <a:pPr>
              <a:spcAft>
                <a:spcPts val="0"/>
              </a:spcAft>
            </a:pPr>
            <a:r>
              <a:rPr lang="fr-CA" sz="3200"/>
              <a:t> </a:t>
            </a:r>
          </a:p>
        </p:txBody>
      </p:sp>
    </p:spTree>
    <p:extLst>
      <p:ext uri="{BB962C8B-B14F-4D97-AF65-F5344CB8AC3E}">
        <p14:creationId xmlns:p14="http://schemas.microsoft.com/office/powerpoint/2010/main" val="174409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762000"/>
            <a:ext cx="10699657" cy="1008561"/>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Priorité à l’</a:t>
            </a:r>
            <a:r>
              <a:rPr lang="fr-CA" sz="3200" dirty="0" err="1">
                <a:latin typeface="Arial" panose="020B0604020202020204" pitchFamily="34" charset="0"/>
                <a:ea typeface="Calibri" panose="020F0502020204030204" pitchFamily="34" charset="0"/>
                <a:cs typeface="Arial" panose="020B0604020202020204" pitchFamily="34" charset="0"/>
              </a:rPr>
              <a:t>abordabilité</a:t>
            </a:r>
            <a:r>
              <a:rPr lang="fr-CA" sz="3200" dirty="0">
                <a:latin typeface="Arial" panose="020B0604020202020204" pitchFamily="34" charset="0"/>
                <a:ea typeface="Times New Roman" panose="02020603050405020304" pitchFamily="18" charset="0"/>
                <a:cs typeface="Times New Roman" panose="02020603050405020304" pitchFamily="18" charset="0"/>
              </a:rPr>
              <a:t/>
            </a:r>
            <a:br>
              <a:rPr lang="fr-CA" sz="3200" dirty="0">
                <a:latin typeface="Arial" panose="020B0604020202020204" pitchFamily="34" charset="0"/>
                <a:ea typeface="Times New Roman" panose="02020603050405020304" pitchFamily="18" charset="0"/>
                <a:cs typeface="Times New Roman" panose="02020603050405020304" pitchFamily="18" charset="0"/>
              </a:rPr>
            </a:br>
            <a:endParaRPr lang="fr-CA" sz="3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197510"/>
            <a:ext cx="11188620" cy="4158840"/>
          </a:xfrm>
        </p:spPr>
        <p:txBody>
          <a:bodyPr/>
          <a:lstStyle/>
          <a:p>
            <a:pPr marL="0" indent="0">
              <a:buNone/>
            </a:pPr>
            <a:r>
              <a:rPr lang="fr-CA" sz="2400" dirty="0"/>
              <a:t>En vertu de l’Accord sur l’apprentissage et la garde des jeunes enfants à l’échelle du Canada, le Manitoba s’est engagé, d’ici le 31 mars 2026, à réduire à 10 $ par jour en moyenne les frais déboursés par les parents pour la garde d’enfants de moins de 7 ans.</a:t>
            </a:r>
            <a:br>
              <a:rPr lang="fr-CA" sz="2400" dirty="0"/>
            </a:br>
            <a:endParaRPr lang="fr-CA" sz="2400" dirty="0"/>
          </a:p>
          <a:p>
            <a:pPr marL="0" indent="0">
              <a:buNone/>
            </a:pPr>
            <a:r>
              <a:rPr lang="fr-CA" sz="2400" dirty="0"/>
              <a:t>2022 : hausse des seuils de revenu pour les allocations et versement d’une avance sur les allocations</a:t>
            </a:r>
          </a:p>
          <a:p>
            <a:endParaRPr lang="en-CA" sz="2400" dirty="0"/>
          </a:p>
          <a:p>
            <a:pPr marL="0" indent="0">
              <a:buNone/>
            </a:pPr>
            <a:r>
              <a:rPr lang="fr-CA" sz="2400" dirty="0"/>
              <a:t>2023 : réduction des frais de garderie et nouveau financement couvrant le coût de réduction des frais de garderie</a:t>
            </a:r>
          </a:p>
        </p:txBody>
      </p:sp>
      <p:sp>
        <p:nvSpPr>
          <p:cNvPr id="6" name="Slide Number Placeholder 5"/>
          <p:cNvSpPr>
            <a:spLocks noGrp="1"/>
          </p:cNvSpPr>
          <p:nvPr>
            <p:ph type="sldNum" sz="quarter" idx="10"/>
          </p:nvPr>
        </p:nvSpPr>
        <p:spPr/>
        <p:txBody>
          <a:bodyPr/>
          <a:lstStyle/>
          <a:p>
            <a:fld id="{B4A052D0-8619-4288-8621-37923DAD09E6}" type="slidenum">
              <a:rPr lang="en-CA" smtClean="0"/>
              <a:t>3</a:t>
            </a:fld>
            <a:endParaRPr lang="en-CA"/>
          </a:p>
        </p:txBody>
      </p:sp>
    </p:spTree>
    <p:extLst>
      <p:ext uri="{BB962C8B-B14F-4D97-AF65-F5344CB8AC3E}">
        <p14:creationId xmlns:p14="http://schemas.microsoft.com/office/powerpoint/2010/main" val="299317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861459"/>
            <a:ext cx="10699657" cy="875650"/>
          </a:xfrm>
        </p:spPr>
        <p:txBody>
          <a:bodyPr/>
          <a:lstStyle/>
          <a:p>
            <a:pPr>
              <a:spcAft>
                <a:spcPts val="0"/>
              </a:spcAft>
            </a:pP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Que signifient des services de garde à 10 $ par jour?</a:t>
            </a:r>
            <a:r>
              <a:rPr lang="fr-CA" sz="3200" dirty="0">
                <a:latin typeface="Arial" panose="020B0604020202020204" pitchFamily="34" charset="0"/>
                <a:ea typeface="Times New Roman" panose="02020603050405020304" pitchFamily="18" charset="0"/>
                <a:cs typeface="Times New Roman" panose="02020603050405020304" pitchFamily="18" charset="0"/>
              </a:rPr>
              <a:t/>
            </a:r>
            <a:br>
              <a:rPr lang="fr-CA" sz="3200" dirty="0">
                <a:latin typeface="Arial" panose="020B0604020202020204" pitchFamily="34" charset="0"/>
                <a:ea typeface="Times New Roman" panose="02020603050405020304" pitchFamily="18" charset="0"/>
                <a:cs typeface="Times New Roman" panose="02020603050405020304" pitchFamily="18" charset="0"/>
              </a:rPr>
            </a:br>
            <a:endParaRPr lang="fr-CA" sz="3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315497"/>
            <a:ext cx="11188620" cy="4040852"/>
          </a:xfrm>
        </p:spPr>
        <p:txBody>
          <a:bodyPr/>
          <a:lstStyle/>
          <a:p>
            <a:pPr marL="0" indent="0">
              <a:buNone/>
            </a:pPr>
            <a:r>
              <a:rPr lang="fr-CA" sz="2400" dirty="0"/>
              <a:t>À compter du 2 avril, les frais de garderie pour les enfants inscrits aux programmes pour </a:t>
            </a:r>
            <a:r>
              <a:rPr lang="fr-CA" sz="2400" b="0" dirty="0"/>
              <a:t>enfants</a:t>
            </a:r>
            <a:r>
              <a:rPr lang="fr-CA" sz="2400" dirty="0"/>
              <a:t> </a:t>
            </a:r>
            <a:r>
              <a:rPr lang="fr-CA" sz="2400" b="0" dirty="0"/>
              <a:t>en</a:t>
            </a:r>
            <a:r>
              <a:rPr lang="fr-CA" sz="2400" b="1" dirty="0"/>
              <a:t> bas âge</a:t>
            </a:r>
            <a:r>
              <a:rPr lang="fr-CA" sz="2400" dirty="0"/>
              <a:t>, </a:t>
            </a:r>
            <a:r>
              <a:rPr lang="fr-CA" sz="2400" b="0" dirty="0"/>
              <a:t>enfants de</a:t>
            </a:r>
            <a:r>
              <a:rPr lang="fr-CA" sz="2400" b="1" dirty="0"/>
              <a:t> prématernelle</a:t>
            </a:r>
            <a:r>
              <a:rPr lang="fr-CA" sz="2400" dirty="0"/>
              <a:t> et </a:t>
            </a:r>
            <a:r>
              <a:rPr lang="fr-CA" sz="2400" b="0" dirty="0"/>
              <a:t>enfants</a:t>
            </a:r>
            <a:r>
              <a:rPr lang="fr-CA" sz="2400" b="1" dirty="0"/>
              <a:t> d’âge préscolaire,</a:t>
            </a:r>
            <a:r>
              <a:rPr lang="fr-CA" sz="2400" dirty="0"/>
              <a:t> sont réduits à 10 $ par jour, par enfant, pour les heures de garde régulières à temps plein (de 4 à 10 heures), offertes par les garderies sans but lucratif et les garderies à domicile autorisées qui reçoivent une subvention de fonctionnement.</a:t>
            </a:r>
          </a:p>
          <a:p>
            <a:pPr marL="0" indent="0">
              <a:buNone/>
            </a:pPr>
            <a:endParaRPr lang="en-CA" sz="2400" dirty="0"/>
          </a:p>
          <a:p>
            <a:pPr marL="0" indent="0">
              <a:buNone/>
            </a:pPr>
            <a:r>
              <a:rPr lang="fr-CA" sz="2400" dirty="0"/>
              <a:t>Pour les enfants </a:t>
            </a:r>
            <a:r>
              <a:rPr lang="fr-CA" sz="2400" b="1" dirty="0"/>
              <a:t>d’âge scolaire</a:t>
            </a:r>
            <a:r>
              <a:rPr lang="fr-CA" sz="2400" dirty="0"/>
              <a:t> dont le temps de garde dans un établissement subventionné est réparti en trois périodes de fréquentation (avant l’école, le midi et après l’école), les frais de garderie seront aussi réduits à 10 $ par jour.</a:t>
            </a:r>
          </a:p>
        </p:txBody>
      </p:sp>
      <p:sp>
        <p:nvSpPr>
          <p:cNvPr id="6" name="Slide Number Placeholder 5"/>
          <p:cNvSpPr>
            <a:spLocks noGrp="1"/>
          </p:cNvSpPr>
          <p:nvPr>
            <p:ph type="sldNum" sz="quarter" idx="10"/>
          </p:nvPr>
        </p:nvSpPr>
        <p:spPr/>
        <p:txBody>
          <a:bodyPr/>
          <a:lstStyle/>
          <a:p>
            <a:fld id="{B4A052D0-8619-4288-8621-37923DAD09E6}" type="slidenum">
              <a:rPr lang="en-CA" smtClean="0"/>
              <a:t>4</a:t>
            </a:fld>
            <a:endParaRPr lang="en-CA"/>
          </a:p>
        </p:txBody>
      </p:sp>
    </p:spTree>
    <p:extLst>
      <p:ext uri="{BB962C8B-B14F-4D97-AF65-F5344CB8AC3E}">
        <p14:creationId xmlns:p14="http://schemas.microsoft.com/office/powerpoint/2010/main" val="47986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1091380"/>
            <a:ext cx="10699657" cy="572517"/>
          </a:xfrm>
        </p:spPr>
        <p:txBody>
          <a:bodyPr/>
          <a:lstStyle/>
          <a:p>
            <a:pPr>
              <a:spcAft>
                <a:spcPts val="0"/>
              </a:spcAft>
            </a:pP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dirty="0">
                <a:latin typeface="Arial" panose="020B0604020202020204" pitchFamily="34" charset="0"/>
                <a:ea typeface="Calibri" panose="020F0502020204030204" pitchFamily="34" charset="0"/>
                <a:cs typeface="Arial" panose="020B0604020202020204" pitchFamily="34" charset="0"/>
              </a:rPr>
              <a:t/>
            </a:r>
            <a:br>
              <a:rPr lang="fr-CA" sz="4800"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Que signifient des services de garde à 10 $ par jour?</a:t>
            </a:r>
          </a:p>
        </p:txBody>
      </p:sp>
      <p:sp>
        <p:nvSpPr>
          <p:cNvPr id="5" name="Content Placeholder 4"/>
          <p:cNvSpPr>
            <a:spLocks noGrp="1"/>
          </p:cNvSpPr>
          <p:nvPr>
            <p:ph idx="1"/>
          </p:nvPr>
        </p:nvSpPr>
        <p:spPr>
          <a:xfrm>
            <a:off x="601598" y="2109019"/>
            <a:ext cx="11188620" cy="4257434"/>
          </a:xfrm>
        </p:spPr>
        <p:txBody>
          <a:bodyPr/>
          <a:lstStyle/>
          <a:p>
            <a:pPr marL="0" indent="0">
              <a:buNone/>
            </a:pPr>
            <a:r>
              <a:rPr lang="fr-CA" sz="2400" b="1" dirty="0"/>
              <a:t>Dans certains cas, les frais seront inférieurs ou supérieurs à 10 $ par jour, selon le genre de services de garde. Par exemple : </a:t>
            </a:r>
          </a:p>
          <a:p>
            <a:pPr marL="0" indent="0">
              <a:buNone/>
            </a:pPr>
            <a:endParaRPr lang="en-CA" sz="800" b="1" dirty="0"/>
          </a:p>
          <a:p>
            <a:r>
              <a:rPr lang="fr-CA" sz="2400" dirty="0"/>
              <a:t>pour un enfant en bas âge ou d’âge préscolaire, les services de garde : </a:t>
            </a:r>
          </a:p>
          <a:p>
            <a:pPr lvl="1"/>
            <a:r>
              <a:rPr lang="fr-CA" sz="2400" dirty="0"/>
              <a:t>pendant 4 heures ou moins par jour coûtent 5,00 $ maximum,</a:t>
            </a:r>
          </a:p>
          <a:p>
            <a:pPr lvl="1"/>
            <a:r>
              <a:rPr lang="fr-CA" sz="2400" dirty="0"/>
              <a:t>pendant 10 heures et plus par jour coûtent 15,00 $ maximum;</a:t>
            </a:r>
          </a:p>
          <a:p>
            <a:pPr marL="457200" lvl="1" indent="0">
              <a:buNone/>
            </a:pPr>
            <a:endParaRPr lang="en-CA" sz="800" dirty="0"/>
          </a:p>
          <a:p>
            <a:pPr marL="342900" lvl="1" indent="-342900">
              <a:buChar char="•"/>
            </a:pPr>
            <a:r>
              <a:rPr lang="fr-CA" sz="2400" dirty="0"/>
              <a:t>pour un enfant d’âge préscolaire, les services de garde à la prématernelle le matin ou l’après-midi</a:t>
            </a:r>
            <a:r>
              <a:rPr lang="fr-CA" sz="2400" dirty="0">
                <a:ea typeface="+mn-ea"/>
                <a:cs typeface="+mn-cs"/>
              </a:rPr>
              <a:t> </a:t>
            </a:r>
            <a:r>
              <a:rPr lang="fr-CA" sz="2400" dirty="0"/>
              <a:t>(pendant 4 heures ou moins) coûtent 5,00 $ maximum;</a:t>
            </a:r>
          </a:p>
          <a:p>
            <a:pPr marL="0" lvl="1" indent="0">
              <a:buNone/>
            </a:pPr>
            <a:endParaRPr lang="en-CA" sz="800" dirty="0">
              <a:ea typeface="+mn-ea"/>
              <a:cs typeface="+mn-cs"/>
            </a:endParaRPr>
          </a:p>
          <a:p>
            <a:r>
              <a:rPr lang="fr-CA" sz="2400" dirty="0"/>
              <a:t>pour un enfant d’âge scolaire, les frais pour les journées pédagogiques et les journées scolaires restent les mêmes, soit 18,20 $ par jour ou 20,80 $ pour les fournisseurs de services de garde en milieu familial qui sont des EJE.</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5</a:t>
            </a:fld>
            <a:endParaRPr lang="en-CA"/>
          </a:p>
        </p:txBody>
      </p:sp>
    </p:spTree>
    <p:extLst>
      <p:ext uri="{BB962C8B-B14F-4D97-AF65-F5344CB8AC3E}">
        <p14:creationId xmlns:p14="http://schemas.microsoft.com/office/powerpoint/2010/main" val="223277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463649"/>
            <a:ext cx="10699657" cy="1143000"/>
          </a:xfrm>
        </p:spPr>
        <p:txBody>
          <a:bodyPr/>
          <a:lstStyle/>
          <a:p>
            <a:pPr>
              <a:spcAft>
                <a:spcPts val="0"/>
              </a:spcAft>
            </a:pPr>
            <a:r>
              <a:rPr lang="fr-CA" sz="5400" dirty="0">
                <a:latin typeface="Arial" panose="020B0604020202020204" pitchFamily="34" charset="0"/>
                <a:ea typeface="Calibri" panose="020F0502020204030204" pitchFamily="34" charset="0"/>
                <a:cs typeface="Arial" panose="020B0604020202020204" pitchFamily="34" charset="0"/>
              </a:rPr>
              <a:t/>
            </a:r>
            <a:br>
              <a:rPr lang="fr-CA" sz="54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Où ces nouveaux frais s’appliqueront-ils?</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094270"/>
            <a:ext cx="11188620" cy="4146873"/>
          </a:xfrm>
        </p:spPr>
        <p:txBody>
          <a:bodyPr/>
          <a:lstStyle/>
          <a:p>
            <a:pPr marL="0" indent="0">
              <a:buNone/>
            </a:pPr>
            <a:r>
              <a:rPr lang="fr-CA" sz="2200" b="1" dirty="0"/>
              <a:t>Garderies à domicile </a:t>
            </a:r>
            <a:r>
              <a:rPr lang="fr-CA" sz="2200" b="1" u="sng" dirty="0"/>
              <a:t>subventionnées</a:t>
            </a:r>
            <a:r>
              <a:rPr lang="fr-CA" sz="2200" b="1" dirty="0"/>
              <a:t> </a:t>
            </a:r>
          </a:p>
          <a:p>
            <a:r>
              <a:rPr lang="fr-CA" sz="2200" dirty="0"/>
              <a:t>Comme c’est le cas actuellement, les garderies familiales à domicile qui reçoivent une subvention de fonctionnement doivent respecter le plafond des frais de garderie prévu dans la réglementation. </a:t>
            </a:r>
          </a:p>
          <a:p>
            <a:r>
              <a:rPr lang="fr-CA" sz="2200" dirty="0"/>
              <a:t>Cela s’applique à toutes les familles, quel que soit leur revenu. </a:t>
            </a:r>
            <a:r>
              <a:rPr lang="fr-CA" sz="2200" dirty="0">
                <a:solidFill>
                  <a:srgbClr val="000000"/>
                </a:solidFill>
                <a:latin typeface="Arial" panose="020B0604020202020204" pitchFamily="34" charset="0"/>
              </a:rPr>
              <a:t>Les parents ne devront pas présenter de demande.</a:t>
            </a:r>
          </a:p>
          <a:p>
            <a:pPr marL="0" indent="0">
              <a:buNone/>
            </a:pPr>
            <a:r>
              <a:rPr lang="fr-CA" sz="2200" b="1" dirty="0"/>
              <a:t>Garderies à domicile </a:t>
            </a:r>
            <a:r>
              <a:rPr lang="fr-CA" sz="2200" b="1" u="sng" dirty="0"/>
              <a:t>non </a:t>
            </a:r>
            <a:r>
              <a:rPr lang="fr-CA" sz="2200" b="1" u="sng" dirty="0" smtClean="0"/>
              <a:t>subventionnées</a:t>
            </a:r>
            <a:r>
              <a:rPr lang="fr-CA" sz="2200" b="1" dirty="0" smtClean="0"/>
              <a:t> </a:t>
            </a:r>
            <a:endParaRPr lang="fr-CA" sz="2200" b="1" dirty="0"/>
          </a:p>
          <a:p>
            <a:r>
              <a:rPr lang="fr-CA" sz="2200" dirty="0"/>
              <a:t>Les garderies familiales à domicile autorisées qui ne reçoivent aucune subvention de fonctionnement provinciale n’ont pas à respecter le plafond des frais de garderie quotidiens prévu dans la réglementation pour les familles qui ne reçoivent pas d’allocation. Cependant, elles ne peuvent pas demander aux familles qui reçoivent des allocations de leur payer un montant supérieur aux frais quotidiens maximaux.</a:t>
            </a:r>
          </a:p>
          <a:p>
            <a:pPr marL="0" indent="0">
              <a:buNone/>
            </a:pPr>
            <a:r>
              <a:rPr lang="fr-CA" sz="2200" dirty="0"/>
              <a:t/>
            </a:r>
            <a:br>
              <a:rPr lang="fr-CA" sz="22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6</a:t>
            </a:fld>
            <a:endParaRPr lang="en-CA"/>
          </a:p>
        </p:txBody>
      </p:sp>
    </p:spTree>
    <p:extLst>
      <p:ext uri="{BB962C8B-B14F-4D97-AF65-F5344CB8AC3E}">
        <p14:creationId xmlns:p14="http://schemas.microsoft.com/office/powerpoint/2010/main" val="246916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1598" y="2344993"/>
            <a:ext cx="11188620" cy="3651547"/>
          </a:xfrm>
        </p:spPr>
        <p:txBody>
          <a:bodyPr/>
          <a:lstStyle/>
          <a:p>
            <a:pPr marL="0" indent="0">
              <a:buNone/>
            </a:pPr>
            <a:r>
              <a:rPr lang="fr-CA" sz="2400" dirty="0"/>
              <a:t>Le Programme d’allocations pour la garde d’enfants continuera d’offrir un soutien financier aux familles admissibles pour éviter que le coût ne fasse obstacle à l’obtention de services et de programmes d’apprentissage et de garde des jeunes enfants de qualité.</a:t>
            </a:r>
            <a:br>
              <a:rPr lang="fr-CA" sz="2400" dirty="0"/>
            </a:br>
            <a:r>
              <a:rPr lang="fr-CA" sz="2400" dirty="0"/>
              <a:t>Les familles manitobaines qui reçoivent actuellement des allocations pour la garde d’enfants seront réévaluées. </a:t>
            </a:r>
          </a:p>
          <a:p>
            <a:r>
              <a:rPr lang="fr-CA" sz="2400" dirty="0"/>
              <a:t>Les familles recevant des allocations pour la garde d’enfants ne verront pas leurs frais de garderie augmenter en raison de la nouvelle tarification. </a:t>
            </a:r>
          </a:p>
          <a:p>
            <a:r>
              <a:rPr lang="fr-CA" sz="2400" dirty="0"/>
              <a:t>Certaines familles pourraient ne plus avoir besoin d’allocations pour la garde d’enfants si le montant payé en vertu des nouveaux frais est inférieur au montant des allocations qu’elles recevaient auparavant. </a:t>
            </a:r>
          </a:p>
          <a:p>
            <a:pPr marL="0" indent="0">
              <a:buNone/>
            </a:pP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7</a:t>
            </a:fld>
            <a:endParaRPr lang="en-CA"/>
          </a:p>
        </p:txBody>
      </p:sp>
      <p:sp>
        <p:nvSpPr>
          <p:cNvPr id="7" name="Title 3"/>
          <p:cNvSpPr>
            <a:spLocks noGrp="1"/>
          </p:cNvSpPr>
          <p:nvPr>
            <p:ph type="title"/>
          </p:nvPr>
        </p:nvSpPr>
        <p:spPr>
          <a:xfrm>
            <a:off x="599486" y="462293"/>
            <a:ext cx="10699750" cy="1143000"/>
          </a:xfrm>
        </p:spPr>
        <p:txBody>
          <a:bodyPr/>
          <a:lstStyle/>
          <a:p>
            <a:pPr>
              <a:spcAft>
                <a:spcPts val="0"/>
              </a:spcAft>
            </a:pPr>
            <a:r>
              <a:rPr lang="fr-CA" sz="5400" dirty="0">
                <a:latin typeface="Arial" panose="020B0604020202020204" pitchFamily="34" charset="0"/>
                <a:ea typeface="Calibri" panose="020F0502020204030204" pitchFamily="34" charset="0"/>
                <a:cs typeface="Arial" panose="020B0604020202020204" pitchFamily="34" charset="0"/>
              </a:rPr>
              <a:t/>
            </a:r>
            <a:br>
              <a:rPr lang="fr-CA" sz="5400" dirty="0">
                <a:latin typeface="Arial" panose="020B0604020202020204" pitchFamily="34" charset="0"/>
                <a:ea typeface="Calibri" panose="020F0502020204030204" pitchFamily="34" charset="0"/>
                <a:cs typeface="Arial" panose="020B0604020202020204" pitchFamily="34" charset="0"/>
              </a:rPr>
            </a:br>
            <a:r>
              <a:rPr lang="fr-CA" dirty="0">
                <a:latin typeface="Arial" panose="020B0604020202020204" pitchFamily="34" charset="0"/>
                <a:ea typeface="Calibri" panose="020F0502020204030204" pitchFamily="34" charset="0"/>
                <a:cs typeface="Arial" panose="020B0604020202020204" pitchFamily="34" charset="0"/>
              </a:rPr>
              <a:t>Nouveaux frais de garderie réglementés : Survol</a:t>
            </a:r>
            <a:br>
              <a:rPr lang="fr-CA" dirty="0">
                <a:latin typeface="Arial" panose="020B0604020202020204" pitchFamily="34" charset="0"/>
                <a:ea typeface="Calibri" panose="020F0502020204030204" pitchFamily="34" charset="0"/>
                <a:cs typeface="Arial" panose="020B0604020202020204" pitchFamily="34" charset="0"/>
              </a:rPr>
            </a:br>
            <a:r>
              <a:rPr lang="fr-CA" sz="3200" dirty="0">
                <a:latin typeface="Arial" panose="020B0604020202020204" pitchFamily="34" charset="0"/>
                <a:ea typeface="Calibri" panose="020F0502020204030204" pitchFamily="34" charset="0"/>
                <a:cs typeface="Arial" panose="020B0604020202020204" pitchFamily="34" charset="0"/>
              </a:rPr>
              <a:t>Le Programme d’allocations pour la garde d’enfants se poursuit</a:t>
            </a:r>
            <a:r>
              <a:rPr lang="fr-CA" sz="1200" dirty="0">
                <a:latin typeface="Arial" panose="020B0604020202020204" pitchFamily="34" charset="0"/>
                <a:ea typeface="Times New Roman" panose="02020603050405020304" pitchFamily="18" charset="0"/>
                <a:cs typeface="Times New Roman" panose="02020603050405020304" pitchFamily="18" charset="0"/>
              </a:rPr>
              <a:t/>
            </a:r>
            <a:br>
              <a:rPr lang="fr-CA" sz="1200" dirty="0">
                <a:latin typeface="Arial" panose="020B0604020202020204" pitchFamily="34" charset="0"/>
                <a:ea typeface="Times New Roman" panose="02020603050405020304" pitchFamily="18" charset="0"/>
                <a:cs typeface="Times New Roman" panose="02020603050405020304" pitchFamily="18" charset="0"/>
              </a:rPr>
            </a:br>
            <a:endParaRPr lang="fr-CA" sz="1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35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1260540"/>
            <a:ext cx="10699657" cy="618502"/>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Nouveaux frais de garderie réglementés : Survol</a:t>
            </a:r>
            <a:r>
              <a:rPr lang="fr-CA" sz="4800">
                <a:latin typeface="Arial" panose="020B0604020202020204" pitchFamily="34" charset="0"/>
                <a:ea typeface="Calibri" panose="020F0502020204030204" pitchFamily="34" charset="0"/>
                <a:cs typeface="Arial" panose="020B0604020202020204" pitchFamily="34" charset="0"/>
              </a:rPr>
              <a:t/>
            </a:r>
            <a:br>
              <a:rPr lang="fr-CA" sz="4800">
                <a:latin typeface="Arial" panose="020B0604020202020204" pitchFamily="34" charset="0"/>
                <a:ea typeface="Calibri" panose="020F0502020204030204" pitchFamily="34" charset="0"/>
                <a:cs typeface="Arial" panose="020B0604020202020204" pitchFamily="34" charset="0"/>
              </a:rPr>
            </a:br>
            <a:r>
              <a:rPr lang="fr-CA" sz="3200">
                <a:latin typeface="Arial" panose="020B0604020202020204" pitchFamily="34" charset="0"/>
                <a:ea typeface="Calibri" panose="020F0502020204030204" pitchFamily="34" charset="0"/>
                <a:cs typeface="Arial" panose="020B0604020202020204" pitchFamily="34" charset="0"/>
              </a:rPr>
              <a:t>Réévaluation en masse des allocations </a:t>
            </a:r>
            <a:r>
              <a:rPr lang="fr-CA" sz="1400">
                <a:latin typeface="Arial" panose="020B0604020202020204" pitchFamily="34" charset="0"/>
                <a:ea typeface="Times New Roman" panose="02020603050405020304" pitchFamily="18" charset="0"/>
                <a:cs typeface="Times New Roman" panose="02020603050405020304" pitchFamily="18" charset="0"/>
              </a:rPr>
              <a:t/>
            </a:r>
            <a:br>
              <a:rPr lang="fr-CA" sz="1400">
                <a:latin typeface="Arial" panose="020B0604020202020204" pitchFamily="34" charset="0"/>
                <a:ea typeface="Times New Roman" panose="02020603050405020304" pitchFamily="18" charset="0"/>
                <a:cs typeface="Times New Roman" panose="02020603050405020304" pitchFamily="18" charset="0"/>
              </a:rPr>
            </a:br>
            <a:endParaRPr lang="fr-CA" sz="140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1598" y="2197509"/>
            <a:ext cx="11188620" cy="3595831"/>
          </a:xfrm>
        </p:spPr>
        <p:txBody>
          <a:bodyPr/>
          <a:lstStyle/>
          <a:p>
            <a:pPr marL="0" indent="0">
              <a:buNone/>
            </a:pPr>
            <a:r>
              <a:rPr lang="fr-CA" sz="2400" b="1" dirty="0"/>
              <a:t>Les allocations actuellement approuvées seront automatiquement réévaluées en fonction des nouveaux frais de garderie. </a:t>
            </a:r>
          </a:p>
          <a:p>
            <a:pPr marL="0" indent="0">
              <a:buNone/>
            </a:pPr>
            <a:endParaRPr lang="en-CA" sz="800" b="1" dirty="0"/>
          </a:p>
          <a:p>
            <a:pPr marL="0" indent="0">
              <a:buNone/>
            </a:pPr>
            <a:r>
              <a:rPr lang="fr-CA" sz="2200" dirty="0"/>
              <a:t>Les familles recevront soit : </a:t>
            </a:r>
          </a:p>
          <a:p>
            <a:pPr lvl="1">
              <a:buFont typeface="Arial" panose="020B0604020202020204" pitchFamily="34" charset="0"/>
              <a:buChar char="•"/>
            </a:pPr>
            <a:r>
              <a:rPr lang="fr-CA" sz="2000" dirty="0"/>
              <a:t>une lettre d’approbation de leurs allocations pour la garde d’enfants; le montant de leur contribution familiale figurera dans cette lettre; </a:t>
            </a:r>
          </a:p>
          <a:p>
            <a:pPr lvl="1">
              <a:buFont typeface="Arial" panose="020B0604020202020204" pitchFamily="34" charset="0"/>
              <a:buChar char="•"/>
            </a:pPr>
            <a:r>
              <a:rPr lang="fr-CA" sz="2000" dirty="0"/>
              <a:t>une lettre indiquant que la famille ne remplit plus les conditions requises pour recevoir les allocations.</a:t>
            </a:r>
          </a:p>
          <a:p>
            <a:pPr marL="0" indent="0">
              <a:buNone/>
            </a:pPr>
            <a:endParaRPr lang="en-CA" sz="800" dirty="0"/>
          </a:p>
          <a:p>
            <a:pPr marL="0" indent="0">
              <a:buNone/>
            </a:pPr>
            <a:r>
              <a:rPr lang="fr-CA" sz="2200" dirty="0"/>
              <a:t>Pour tous les enfants inscrits dans votre établissement et dont la demande d’allocations pour la garde d’enfants a été approuvée, votre établissement recevra un courriel de réévaluation en masse indiquant à la fois :</a:t>
            </a:r>
          </a:p>
          <a:p>
            <a:pPr lvl="1">
              <a:buFont typeface="Arial" panose="020B0604020202020204" pitchFamily="34" charset="0"/>
              <a:buChar char="•"/>
            </a:pPr>
            <a:r>
              <a:rPr lang="fr-CA" sz="2000" dirty="0"/>
              <a:t>le montant de la contribution familiale de chaque famille admissible; </a:t>
            </a:r>
          </a:p>
          <a:p>
            <a:pPr lvl="1">
              <a:buFont typeface="Arial" panose="020B0604020202020204" pitchFamily="34" charset="0"/>
              <a:buChar char="•"/>
            </a:pPr>
            <a:r>
              <a:rPr lang="fr-CA" sz="2000" dirty="0"/>
              <a:t>les familles qui ne sont plus admissibles à recevoir des allocations.</a:t>
            </a:r>
          </a:p>
          <a:p>
            <a:pPr marL="0" indent="0">
              <a:buNone/>
            </a:pPr>
            <a:r>
              <a:rPr lang="fr-CA" sz="2400" dirty="0"/>
              <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nvPr>
        </p:nvSpPr>
        <p:spPr/>
        <p:txBody>
          <a:bodyPr/>
          <a:lstStyle/>
          <a:p>
            <a:fld id="{B4A052D0-8619-4288-8621-37923DAD09E6}" type="slidenum">
              <a:rPr lang="en-CA" smtClean="0"/>
              <a:t>8</a:t>
            </a:fld>
            <a:endParaRPr lang="en-CA"/>
          </a:p>
        </p:txBody>
      </p:sp>
    </p:spTree>
    <p:extLst>
      <p:ext uri="{BB962C8B-B14F-4D97-AF65-F5344CB8AC3E}">
        <p14:creationId xmlns:p14="http://schemas.microsoft.com/office/powerpoint/2010/main" val="3053914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598" y="655618"/>
            <a:ext cx="10699657" cy="1023257"/>
          </a:xfrm>
        </p:spPr>
        <p:txBody>
          <a:bodyPr/>
          <a:lstStyle/>
          <a:p>
            <a:pPr>
              <a:spcAft>
                <a:spcPts val="0"/>
              </a:spcAft>
            </a:pPr>
            <a:r>
              <a:rPr lang="fr-CA">
                <a:latin typeface="Arial" panose="020B0604020202020204" pitchFamily="34" charset="0"/>
                <a:ea typeface="Calibri" panose="020F0502020204030204" pitchFamily="34" charset="0"/>
                <a:cs typeface="Arial" panose="020B0604020202020204" pitchFamily="34" charset="0"/>
              </a:rPr>
              <a:t>Financement et mise en place</a:t>
            </a:r>
            <a:br>
              <a:rPr lang="fr-CA">
                <a:latin typeface="Arial" panose="020B0604020202020204" pitchFamily="34" charset="0"/>
                <a:ea typeface="Calibri" panose="020F0502020204030204" pitchFamily="34" charset="0"/>
                <a:cs typeface="Arial" panose="020B0604020202020204" pitchFamily="34" charset="0"/>
              </a:rPr>
            </a:br>
            <a:r>
              <a:rPr lang="fr-CA" sz="3200">
                <a:latin typeface="Arial" panose="020B0604020202020204" pitchFamily="34" charset="0"/>
                <a:ea typeface="Calibri" panose="020F0502020204030204" pitchFamily="34" charset="0"/>
                <a:cs typeface="Arial" panose="020B0604020202020204" pitchFamily="34" charset="0"/>
              </a:rPr>
              <a:t>Fiches de présence</a:t>
            </a:r>
          </a:p>
        </p:txBody>
      </p:sp>
      <p:sp>
        <p:nvSpPr>
          <p:cNvPr id="5" name="Content Placeholder 4"/>
          <p:cNvSpPr>
            <a:spLocks noGrp="1"/>
          </p:cNvSpPr>
          <p:nvPr>
            <p:ph idx="1"/>
          </p:nvPr>
        </p:nvSpPr>
        <p:spPr>
          <a:xfrm>
            <a:off x="601598" y="1885209"/>
            <a:ext cx="11188620" cy="4462235"/>
          </a:xfrm>
        </p:spPr>
        <p:txBody>
          <a:bodyPr/>
          <a:lstStyle/>
          <a:p>
            <a:pPr marL="0" indent="0">
              <a:spcBef>
                <a:spcPts val="0"/>
              </a:spcBef>
              <a:spcAft>
                <a:spcPts val="0"/>
              </a:spcAft>
              <a:buNone/>
            </a:pPr>
            <a:r>
              <a:rPr lang="fr-CA" sz="2400"/>
              <a:t>Les fiches de présence doivent être soumises dans les 30 jours suivant la fin de chaque période de déclaration de la subvention/facturation de 28 jours.</a:t>
            </a:r>
            <a:br>
              <a:rPr lang="fr-CA" sz="2400"/>
            </a:br>
            <a:endParaRPr lang="fr-CA" sz="2400"/>
          </a:p>
          <a:p>
            <a:pPr marL="0" indent="0">
              <a:spcBef>
                <a:spcPts val="0"/>
              </a:spcBef>
              <a:spcAft>
                <a:spcPts val="0"/>
              </a:spcAft>
              <a:buNone/>
            </a:pPr>
            <a:r>
              <a:rPr lang="fr-CA" sz="2400" b="1"/>
              <a:t>Les garderies à domicile subventionnées doivent :</a:t>
            </a:r>
          </a:p>
          <a:p>
            <a:pPr>
              <a:spcBef>
                <a:spcPts val="0"/>
              </a:spcBef>
              <a:spcAft>
                <a:spcPts val="0"/>
              </a:spcAft>
            </a:pPr>
            <a:r>
              <a:rPr lang="fr-CA" sz="2400"/>
              <a:t>déclarer les jours de présence et les jours d’absence de </a:t>
            </a:r>
            <a:r>
              <a:rPr lang="fr-CA" sz="2400" u="sng"/>
              <a:t>tous</a:t>
            </a:r>
            <a:r>
              <a:rPr lang="fr-CA" sz="2400"/>
              <a:t> les enfants inscrits;</a:t>
            </a:r>
          </a:p>
          <a:p>
            <a:pPr>
              <a:spcBef>
                <a:spcPts val="0"/>
              </a:spcBef>
              <a:spcAft>
                <a:spcPts val="0"/>
              </a:spcAft>
            </a:pPr>
            <a:r>
              <a:rPr lang="fr-CA" sz="2400"/>
              <a:t>inclure les enfants </a:t>
            </a:r>
            <a:r>
              <a:rPr lang="fr-CA" sz="2400" u="sng"/>
              <a:t>subventionnés</a:t>
            </a:r>
            <a:r>
              <a:rPr lang="fr-CA" sz="2400"/>
              <a:t> et </a:t>
            </a:r>
            <a:r>
              <a:rPr lang="fr-CA" sz="2400" u="sng"/>
              <a:t>non subventionnés</a:t>
            </a:r>
            <a:r>
              <a:rPr lang="fr-CA" sz="2400"/>
              <a:t> dans la fiche.</a:t>
            </a:r>
          </a:p>
          <a:p>
            <a:pPr marL="0" indent="0">
              <a:spcBef>
                <a:spcPts val="0"/>
              </a:spcBef>
              <a:spcAft>
                <a:spcPts val="0"/>
              </a:spcAft>
              <a:buNone/>
            </a:pPr>
            <a:endParaRPr lang="en-CA" sz="2400" u="sng" dirty="0"/>
          </a:p>
          <a:p>
            <a:pPr marL="0" indent="0">
              <a:spcBef>
                <a:spcPts val="0"/>
              </a:spcBef>
              <a:spcAft>
                <a:spcPts val="0"/>
              </a:spcAft>
              <a:buNone/>
            </a:pPr>
            <a:r>
              <a:rPr lang="fr-CA" sz="2400" b="1"/>
              <a:t>Les garderies à domicile non subventionnées doivent :</a:t>
            </a:r>
          </a:p>
          <a:p>
            <a:pPr>
              <a:spcBef>
                <a:spcPts val="0"/>
              </a:spcBef>
              <a:spcAft>
                <a:spcPts val="0"/>
              </a:spcAft>
            </a:pPr>
            <a:r>
              <a:rPr lang="fr-CA" sz="2400"/>
              <a:t>déclarer les jours de présence et les jours d’absence de chaque enfant </a:t>
            </a:r>
            <a:r>
              <a:rPr lang="fr-CA" sz="2400" u="sng"/>
              <a:t>subventionné</a:t>
            </a:r>
            <a:r>
              <a:rPr lang="fr-CA" sz="2400"/>
              <a:t> afin de recevoir les paiements de subvention et le financement couvrant le coût de réduction des frais de garderie pour les enfants subventionnés inscrits dans l’établissement. </a:t>
            </a:r>
          </a:p>
        </p:txBody>
      </p:sp>
      <p:sp>
        <p:nvSpPr>
          <p:cNvPr id="6" name="Slide Number Placeholder 5"/>
          <p:cNvSpPr>
            <a:spLocks noGrp="1"/>
          </p:cNvSpPr>
          <p:nvPr>
            <p:ph type="sldNum" sz="quarter" idx="10"/>
          </p:nvPr>
        </p:nvSpPr>
        <p:spPr/>
        <p:txBody>
          <a:bodyPr/>
          <a:lstStyle/>
          <a:p>
            <a:fld id="{B4A052D0-8619-4288-8621-37923DAD09E6}" type="slidenum">
              <a:rPr lang="en-CA" smtClean="0"/>
              <a:t>9</a:t>
            </a:fld>
            <a:endParaRPr lang="en-CA"/>
          </a:p>
        </p:txBody>
      </p:sp>
    </p:spTree>
    <p:extLst>
      <p:ext uri="{BB962C8B-B14F-4D97-AF65-F5344CB8AC3E}">
        <p14:creationId xmlns:p14="http://schemas.microsoft.com/office/powerpoint/2010/main" val="2693056555"/>
      </p:ext>
    </p:extLst>
  </p:cSld>
  <p:clrMapOvr>
    <a:masterClrMapping/>
  </p:clrMapOvr>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F7356A7-9A1D-4710-8B75-5EC2B17BA530}"/>
</file>

<file path=customXml/itemProps2.xml><?xml version="1.0" encoding="utf-8"?>
<ds:datastoreItem xmlns:ds="http://schemas.openxmlformats.org/officeDocument/2006/customXml" ds:itemID="{0DC8FE42-7410-4224-AB5C-EB19E345AF67}"/>
</file>

<file path=customXml/itemProps3.xml><?xml version="1.0" encoding="utf-8"?>
<ds:datastoreItem xmlns:ds="http://schemas.openxmlformats.org/officeDocument/2006/customXml" ds:itemID="{46311D5B-6644-4422-8B98-DCA2ABC50D68}"/>
</file>

<file path=docProps/app.xml><?xml version="1.0" encoding="utf-8"?>
<Properties xmlns="http://schemas.openxmlformats.org/officeDocument/2006/extended-properties" xmlns:vt="http://schemas.openxmlformats.org/officeDocument/2006/docPropsVTypes">
  <Template>government</Template>
  <TotalTime>11683</TotalTime>
  <Words>4327</Words>
  <Application>Microsoft Office PowerPoint</Application>
  <PresentationFormat>Widescreen</PresentationFormat>
  <Paragraphs>598</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government</vt:lpstr>
      <vt:lpstr>Services de garde à 10 $ par jour au Manitoba Nouveaux frais de garderie réglementés et subvention couvrant le coût de réduction des frais de garderie  </vt:lpstr>
      <vt:lpstr>Ordre du jour</vt:lpstr>
      <vt:lpstr> Nouveaux frais de garderie réglementés : Survol Priorité à l’abordabilité </vt:lpstr>
      <vt:lpstr> Nouveaux frais de garderie réglementés : Survol Que signifient des services de garde à 10 $ par jour? </vt:lpstr>
      <vt:lpstr>Nouveaux frais de garderie réglementés : Survol Que signifient des services de garde à 10 $ par jour?</vt:lpstr>
      <vt:lpstr> Nouveaux frais de garderie réglementés : Survol Où ces nouveaux frais s’appliqueront-ils? </vt:lpstr>
      <vt:lpstr> Nouveaux frais de garderie réglementés : Survol Le Programme d’allocations pour la garde d’enfants se poursuit </vt:lpstr>
      <vt:lpstr>Nouveaux frais de garderie réglementés : Survol Réévaluation en masse des allocations  </vt:lpstr>
      <vt:lpstr>Financement et mise en place Fiches de présence</vt:lpstr>
      <vt:lpstr>Financement et mise en place Fiches de présence</vt:lpstr>
      <vt:lpstr> Financement et mise en place Comment cela fonctionnera-t-il? </vt:lpstr>
      <vt:lpstr>Financement et mise en place Montants du financement couvrant le coût de réduction des frais de garderie</vt:lpstr>
      <vt:lpstr>Financement couvrant le coût de réduction des frais de garderie Tableaux des revenus provenant des frais perçus auprès des parents</vt:lpstr>
      <vt:lpstr> </vt:lpstr>
      <vt:lpstr>Garderies familiales et collectives – titulaires de licence classés EJE II ou EJE III TABLEAU DES REVENUS PROVENANT DES FRAIS PERÇUS AUPRÈS DES PARENTS – en vigueur le 2 avril 2023  </vt:lpstr>
      <vt:lpstr>PowerPoint Presentation</vt:lpstr>
      <vt:lpstr>Garderies familiales ou collectives – titulaires de licence classés EJE II ou III </vt:lpstr>
      <vt:lpstr>PowerPoint Presentation</vt:lpstr>
      <vt:lpstr>Garderies familiales ou collectives – titulaires de licence classés EJE II ou III  </vt:lpstr>
      <vt:lpstr>PowerPoint Presentation</vt:lpstr>
      <vt:lpstr>Garderies familiales ou collectives – titulaires de licence classés EJE II ou III  </vt:lpstr>
      <vt:lpstr>Financement et mise en place Période de transition</vt:lpstr>
      <vt:lpstr>Financement et mise en place Financement couvrant le coût de réduction des frais de garderie</vt:lpstr>
      <vt:lpstr> Financement et mise en place Paiements et périodes de déclaration de l’établissement </vt:lpstr>
      <vt:lpstr> Nouveaux frais de garderie réglementés : Prochaines étapes Comment les établissements peuvent-ils se préparer à l’instauration de ces nouveaux frais? </vt:lpstr>
      <vt:lpstr>Foire aux questions</vt:lpstr>
      <vt:lpstr>Foire aux questions</vt:lpstr>
      <vt:lpstr>À titre d’information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Booth, Jason</dc:creator>
  <cp:lastModifiedBy>Lavallee, Joelle (MET)</cp:lastModifiedBy>
  <cp:revision>271</cp:revision>
  <cp:lastPrinted>2023-03-15T15:58:13Z</cp:lastPrinted>
  <dcterms:created xsi:type="dcterms:W3CDTF">2014-11-13T22:07:14Z</dcterms:created>
  <dcterms:modified xsi:type="dcterms:W3CDTF">2023-04-03T13:16:09Z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